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x="18288000" cy="10287000"/>
  <p:notesSz cx="6858000" cy="9144000"/>
  <p:embeddedFontLst>
    <p:embeddedFont>
      <p:font typeface="League Spartan" charset="1" panose="00000800000000000000"/>
      <p:regular r:id="rId41"/>
    </p:embeddedFont>
    <p:embeddedFont>
      <p:font typeface="Roboto Bold" charset="1" panose="02000000000000000000"/>
      <p:regular r:id="rId42"/>
    </p:embeddedFont>
    <p:embeddedFont>
      <p:font typeface="Poppins" charset="1" panose="00000500000000000000"/>
      <p:regular r:id="rId43"/>
    </p:embeddedFont>
    <p:embeddedFont>
      <p:font typeface="Roboto" charset="1" panose="02000000000000000000"/>
      <p:regular r:id="rId44"/>
    </p:embeddedFont>
    <p:embeddedFont>
      <p:font typeface="Poppins Italics" charset="1" panose="00000500000000000000"/>
      <p:regular r:id="rId45"/>
    </p:embeddedFont>
    <p:embeddedFont>
      <p:font typeface="Poppins Bold" charset="1" panose="00000800000000000000"/>
      <p:regular r:id="rId46"/>
    </p:embeddedFont>
    <p:embeddedFont>
      <p:font typeface="Archivo Black" charset="1" panose="020B0A03020202020B04"/>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3.pn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https://github.com/SitiFadilahNurkhotimah/9_Laili-Nurrohmatul-Fadhila-Zulfa_Siti-Fadilah-Nurkhotimah_2024C_Projek_Akhir_Data_Wrangling_REVISI/tree/main" TargetMode="External" Type="http://schemas.openxmlformats.org/officeDocument/2006/relationships/hyperlink"/><Relationship Id="rId2" Target="../media/image2.jpeg" Type="http://schemas.openxmlformats.org/officeDocument/2006/relationships/image"/><Relationship Id="rId3" Target="../media/image9.png" Type="http://schemas.openxmlformats.org/officeDocument/2006/relationships/image"/><Relationship Id="rId4" Target="https://github.com/SitiFadilahNurkhotimah/9_Laili-Nurrohmatul-Fadhila-Zulfa_Siti-Fadilah-Nurkhotimah_2024C_Projek_Akhir_Data_Wrangling_REVISI/tree/main" TargetMode="External" Type="http://schemas.openxmlformats.org/officeDocument/2006/relationships/hyperlink"/><Relationship Id="rId5" Target="https://github.com/SitiFadilahNurkhotimah/9_Laili-Nurrohmatul-Fadhila-Zulfa_Siti-Fadilah-Nurkhotimah_2024C_Projek_Akhir_Data_Wrangling_REVISI/tree/main" TargetMode="External" Type="http://schemas.openxmlformats.org/officeDocument/2006/relationships/hyperlink"/><Relationship Id="rId6" Target="https://github.com/SitiFadilahNurkhotimah/9_Laili-Nurrohmatul-Fadhila-Zulfa_Siti-Fadilah-Nurkhotimah_2024C_Projek_Akhir_Data_Wrangling_REVISI/tree/main" TargetMode="External" Type="http://schemas.openxmlformats.org/officeDocument/2006/relationships/hyperlink"/><Relationship Id="rId7" Target="https://github.com/SitiFadilahNurkhotimah/9_Laili-Nurrohmatul-Fadhila-Zulfa_Siti-Fadilah-Nurkhotimah_2024C_Projek_Akhir_Data_Wrangling_REVISI/tree/main" TargetMode="External" Type="http://schemas.openxmlformats.org/officeDocument/2006/relationships/hyperlink"/><Relationship Id="rId8" Target="https://github.com/SitiFadilahNurkhotimah/9_Laili-Nurrohmatul-Fadhila-Zulfa_Siti-Fadilah-Nurkhotimah_2024C_Projek_Akhir_Data_Wrangling_REVISI/tree/main" TargetMode="External" Type="http://schemas.openxmlformats.org/officeDocument/2006/relationships/hyperlink"/><Relationship Id="rId9" Target="https://github.com/SitiFadilahNurkhotimah/9_Laili-Nurrohmatul-Fadhila-Zulfa_Siti-Fadilah-Nurkhotimah_2024C_Projek_Akhir_Data_Wrangling_REVISI/tree/main" TargetMode="External" Type="http://schemas.openxmlformats.org/officeDocument/2006/relationships/hyperlink"/></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4.png" Type="http://schemas.openxmlformats.org/officeDocument/2006/relationships/image"/><Relationship Id="rId4" Target="../embeddings/oleObject1.bin" Type="http://schemas.openxmlformats.org/officeDocument/2006/relationships/oleObject"/><Relationship Id="rId5" Target="../media/image15.png" Type="http://schemas.openxmlformats.org/officeDocument/2006/relationships/image"/><Relationship Id="rId6" Target="../embeddings/oleObject2.bin" Type="http://schemas.openxmlformats.org/officeDocument/2006/relationships/oleObjec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6.png" Type="http://schemas.openxmlformats.org/officeDocument/2006/relationships/image"/><Relationship Id="rId4" Target="../embeddings/oleObject3.bin" Type="http://schemas.openxmlformats.org/officeDocument/2006/relationships/oleObject"/><Relationship Id="rId5" Target="../media/image17.png" Type="http://schemas.openxmlformats.org/officeDocument/2006/relationships/image"/><Relationship Id="rId6" Target="../embeddings/oleObject4.bin" Type="http://schemas.openxmlformats.org/officeDocument/2006/relationships/oleObject"/></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8.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9.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2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21.png" Type="http://schemas.openxmlformats.org/officeDocument/2006/relationships/image"/><Relationship Id="rId4" Target="../media/image22.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23.pn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24.pn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572572" y="3362629"/>
            <a:ext cx="13142856" cy="3975735"/>
          </a:xfrm>
          <a:prstGeom prst="rect">
            <a:avLst/>
          </a:prstGeom>
        </p:spPr>
        <p:txBody>
          <a:bodyPr anchor="t" rtlCol="false" tIns="0" lIns="0" bIns="0" rIns="0">
            <a:spAutoFit/>
          </a:bodyPr>
          <a:lstStyle/>
          <a:p>
            <a:pPr algn="ctr">
              <a:lnSpc>
                <a:spcPts val="6345"/>
              </a:lnSpc>
            </a:pPr>
            <a:r>
              <a:rPr lang="en-US" b="true" sz="4500" spc="144">
                <a:solidFill>
                  <a:srgbClr val="004AAD"/>
                </a:solidFill>
                <a:latin typeface="League Spartan"/>
                <a:ea typeface="League Spartan"/>
                <a:cs typeface="League Spartan"/>
                <a:sym typeface="League Spartan"/>
              </a:rPr>
              <a:t>ANALISIS PENGARUH FAKTOR IKLIM DAN KEPADATAN PENDUDUK TERHADAP KASUS DEMAM BERDARAH DENGUE (DBD) MENURUT PROVINSI DI INDONESIA TAHUN 2019 – 2020</a:t>
            </a:r>
          </a:p>
        </p:txBody>
      </p:sp>
      <p:grpSp>
        <p:nvGrpSpPr>
          <p:cNvPr name="Group 4" id="4"/>
          <p:cNvGrpSpPr/>
          <p:nvPr/>
        </p:nvGrpSpPr>
        <p:grpSpPr>
          <a:xfrm rot="0">
            <a:off x="-1130300" y="4057750"/>
            <a:ext cx="3086100" cy="2171499"/>
            <a:chOff x="0" y="0"/>
            <a:chExt cx="812800" cy="571917"/>
          </a:xfrm>
        </p:grpSpPr>
        <p:sp>
          <p:nvSpPr>
            <p:cNvPr name="Freeform 5" id="5"/>
            <p:cNvSpPr/>
            <p:nvPr/>
          </p:nvSpPr>
          <p:spPr>
            <a:xfrm flipH="false" flipV="false" rot="0">
              <a:off x="0" y="0"/>
              <a:ext cx="812800" cy="571917"/>
            </a:xfrm>
            <a:custGeom>
              <a:avLst/>
              <a:gdLst/>
              <a:ahLst/>
              <a:cxnLst/>
              <a:rect r="r" b="b" t="t" l="l"/>
              <a:pathLst>
                <a:path h="571917" w="812800">
                  <a:moveTo>
                    <a:pt x="609600" y="0"/>
                  </a:moveTo>
                  <a:cubicBezTo>
                    <a:pt x="721824" y="0"/>
                    <a:pt x="812800" y="128028"/>
                    <a:pt x="812800" y="285959"/>
                  </a:cubicBezTo>
                  <a:cubicBezTo>
                    <a:pt x="812800" y="443889"/>
                    <a:pt x="721824" y="571917"/>
                    <a:pt x="609600" y="571917"/>
                  </a:cubicBezTo>
                  <a:lnTo>
                    <a:pt x="203200" y="571917"/>
                  </a:lnTo>
                  <a:cubicBezTo>
                    <a:pt x="90976" y="571917"/>
                    <a:pt x="0" y="443889"/>
                    <a:pt x="0" y="285959"/>
                  </a:cubicBezTo>
                  <a:cubicBezTo>
                    <a:pt x="0" y="128028"/>
                    <a:pt x="90976" y="0"/>
                    <a:pt x="203200" y="0"/>
                  </a:cubicBezTo>
                  <a:close/>
                </a:path>
              </a:pathLst>
            </a:custGeom>
            <a:solidFill>
              <a:srgbClr val="004AAD"/>
            </a:solidFill>
          </p:spPr>
        </p:sp>
        <p:sp>
          <p:nvSpPr>
            <p:cNvPr name="TextBox 6" id="6"/>
            <p:cNvSpPr txBox="true"/>
            <p:nvPr/>
          </p:nvSpPr>
          <p:spPr>
            <a:xfrm>
              <a:off x="0" y="-47625"/>
              <a:ext cx="812800" cy="619542"/>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2975185" y="1354209"/>
            <a:ext cx="12337629" cy="913044"/>
          </a:xfrm>
          <a:prstGeom prst="rect">
            <a:avLst/>
          </a:prstGeom>
        </p:spPr>
        <p:txBody>
          <a:bodyPr anchor="t" rtlCol="false" tIns="0" lIns="0" bIns="0" rIns="0">
            <a:spAutoFit/>
          </a:bodyPr>
          <a:lstStyle/>
          <a:p>
            <a:pPr algn="ctr">
              <a:lnSpc>
                <a:spcPts val="7424"/>
              </a:lnSpc>
            </a:pPr>
            <a:r>
              <a:rPr lang="en-US" b="true" sz="5303">
                <a:solidFill>
                  <a:srgbClr val="303642"/>
                </a:solidFill>
                <a:latin typeface="Roboto Bold"/>
                <a:ea typeface="Roboto Bold"/>
                <a:cs typeface="Roboto Bold"/>
                <a:sym typeface="Roboto Bold"/>
              </a:rPr>
              <a:t>PROJECT AKHIR DATA WRANGLING</a:t>
            </a:r>
          </a:p>
        </p:txBody>
      </p:sp>
      <p:sp>
        <p:nvSpPr>
          <p:cNvPr name="TextBox 8" id="8"/>
          <p:cNvSpPr txBox="true"/>
          <p:nvPr/>
        </p:nvSpPr>
        <p:spPr>
          <a:xfrm rot="0">
            <a:off x="4880587" y="8462314"/>
            <a:ext cx="8526827" cy="791448"/>
          </a:xfrm>
          <a:prstGeom prst="rect">
            <a:avLst/>
          </a:prstGeom>
        </p:spPr>
        <p:txBody>
          <a:bodyPr anchor="t" rtlCol="false" tIns="0" lIns="0" bIns="0" rIns="0">
            <a:spAutoFit/>
          </a:bodyPr>
          <a:lstStyle/>
          <a:p>
            <a:pPr algn="ctr">
              <a:lnSpc>
                <a:spcPts val="3107"/>
              </a:lnSpc>
            </a:pPr>
            <a:r>
              <a:rPr lang="en-US" sz="2219">
                <a:solidFill>
                  <a:srgbClr val="303642"/>
                </a:solidFill>
                <a:latin typeface="Poppins"/>
                <a:ea typeface="Poppins"/>
                <a:cs typeface="Poppins"/>
                <a:sym typeface="Poppins"/>
              </a:rPr>
              <a:t>Dosen Pengampu:</a:t>
            </a:r>
          </a:p>
          <a:p>
            <a:pPr algn="ctr">
              <a:lnSpc>
                <a:spcPts val="3107"/>
              </a:lnSpc>
              <a:spcBef>
                <a:spcPct val="0"/>
              </a:spcBef>
            </a:pPr>
            <a:r>
              <a:rPr lang="en-US" sz="2219">
                <a:solidFill>
                  <a:srgbClr val="303642"/>
                </a:solidFill>
                <a:latin typeface="Poppins"/>
                <a:ea typeface="Poppins"/>
                <a:cs typeface="Poppins"/>
                <a:sym typeface="Poppins"/>
              </a:rPr>
              <a:t>Ulfa Siti Nuraini, S.Stat., M.Stat.</a:t>
            </a:r>
          </a:p>
        </p:txBody>
      </p:sp>
      <p:grpSp>
        <p:nvGrpSpPr>
          <p:cNvPr name="Group 9" id="9"/>
          <p:cNvGrpSpPr/>
          <p:nvPr/>
        </p:nvGrpSpPr>
        <p:grpSpPr>
          <a:xfrm rot="0">
            <a:off x="16467343" y="4057750"/>
            <a:ext cx="3086100" cy="2171499"/>
            <a:chOff x="0" y="0"/>
            <a:chExt cx="812800" cy="571917"/>
          </a:xfrm>
        </p:grpSpPr>
        <p:sp>
          <p:nvSpPr>
            <p:cNvPr name="Freeform 10" id="10"/>
            <p:cNvSpPr/>
            <p:nvPr/>
          </p:nvSpPr>
          <p:spPr>
            <a:xfrm flipH="false" flipV="false" rot="0">
              <a:off x="0" y="0"/>
              <a:ext cx="812800" cy="571917"/>
            </a:xfrm>
            <a:custGeom>
              <a:avLst/>
              <a:gdLst/>
              <a:ahLst/>
              <a:cxnLst/>
              <a:rect r="r" b="b" t="t" l="l"/>
              <a:pathLst>
                <a:path h="571917" w="812800">
                  <a:moveTo>
                    <a:pt x="609600" y="0"/>
                  </a:moveTo>
                  <a:cubicBezTo>
                    <a:pt x="721824" y="0"/>
                    <a:pt x="812800" y="128028"/>
                    <a:pt x="812800" y="285959"/>
                  </a:cubicBezTo>
                  <a:cubicBezTo>
                    <a:pt x="812800" y="443889"/>
                    <a:pt x="721824" y="571917"/>
                    <a:pt x="609600" y="571917"/>
                  </a:cubicBezTo>
                  <a:lnTo>
                    <a:pt x="203200" y="571917"/>
                  </a:lnTo>
                  <a:cubicBezTo>
                    <a:pt x="90976" y="571917"/>
                    <a:pt x="0" y="443889"/>
                    <a:pt x="0" y="285959"/>
                  </a:cubicBezTo>
                  <a:cubicBezTo>
                    <a:pt x="0" y="128028"/>
                    <a:pt x="90976" y="0"/>
                    <a:pt x="203200" y="0"/>
                  </a:cubicBezTo>
                  <a:close/>
                </a:path>
              </a:pathLst>
            </a:custGeom>
            <a:solidFill>
              <a:srgbClr val="004AAD"/>
            </a:solidFill>
          </p:spPr>
        </p:sp>
        <p:sp>
          <p:nvSpPr>
            <p:cNvPr name="TextBox 11" id="11"/>
            <p:cNvSpPr txBox="true"/>
            <p:nvPr/>
          </p:nvSpPr>
          <p:spPr>
            <a:xfrm>
              <a:off x="0" y="-47625"/>
              <a:ext cx="812800" cy="619542"/>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028700" y="1681184"/>
            <a:ext cx="4243380"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PENELITIAN</a:t>
            </a:r>
          </a:p>
        </p:txBody>
      </p:sp>
      <p:sp>
        <p:nvSpPr>
          <p:cNvPr name="TextBox 4" id="4"/>
          <p:cNvSpPr txBox="true"/>
          <p:nvPr/>
        </p:nvSpPr>
        <p:spPr>
          <a:xfrm rot="0">
            <a:off x="1028700" y="914400"/>
            <a:ext cx="4842085" cy="897853"/>
          </a:xfrm>
          <a:prstGeom prst="rect">
            <a:avLst/>
          </a:prstGeom>
        </p:spPr>
        <p:txBody>
          <a:bodyPr anchor="t" rtlCol="false" tIns="0" lIns="0" bIns="0" rIns="0">
            <a:spAutoFit/>
          </a:bodyPr>
          <a:lstStyle/>
          <a:p>
            <a:pPr algn="l">
              <a:lnSpc>
                <a:spcPts val="7212"/>
              </a:lnSpc>
            </a:pPr>
            <a:r>
              <a:rPr lang="en-US" sz="5151">
                <a:solidFill>
                  <a:srgbClr val="000000"/>
                </a:solidFill>
                <a:latin typeface="Roboto"/>
                <a:ea typeface="Roboto"/>
                <a:cs typeface="Roboto"/>
                <a:sym typeface="Roboto"/>
              </a:rPr>
              <a:t>METODOLOGI</a:t>
            </a:r>
          </a:p>
        </p:txBody>
      </p:sp>
      <p:sp>
        <p:nvSpPr>
          <p:cNvPr name="TextBox 5" id="5"/>
          <p:cNvSpPr txBox="true"/>
          <p:nvPr/>
        </p:nvSpPr>
        <p:spPr>
          <a:xfrm rot="0">
            <a:off x="1028700" y="3692255"/>
            <a:ext cx="14598641" cy="1669792"/>
          </a:xfrm>
          <a:prstGeom prst="rect">
            <a:avLst/>
          </a:prstGeom>
        </p:spPr>
        <p:txBody>
          <a:bodyPr anchor="t" rtlCol="false" tIns="0" lIns="0" bIns="0" rIns="0">
            <a:spAutoFit/>
          </a:bodyPr>
          <a:lstStyle/>
          <a:p>
            <a:pPr algn="l">
              <a:lnSpc>
                <a:spcPts val="3312"/>
              </a:lnSpc>
            </a:pPr>
            <a:r>
              <a:rPr lang="en-US" sz="2366" b="true">
                <a:solidFill>
                  <a:srgbClr val="000000"/>
                </a:solidFill>
                <a:latin typeface="Poppins Bold"/>
                <a:ea typeface="Poppins Bold"/>
                <a:cs typeface="Poppins Bold"/>
                <a:sym typeface="Poppins Bold"/>
              </a:rPr>
              <a:t>Teknik Integrasi Data </a:t>
            </a:r>
          </a:p>
          <a:p>
            <a:pPr algn="l">
              <a:lnSpc>
                <a:spcPts val="3312"/>
              </a:lnSpc>
              <a:spcBef>
                <a:spcPct val="0"/>
              </a:spcBef>
            </a:pPr>
            <a:r>
              <a:rPr lang="en-US" sz="2366">
                <a:solidFill>
                  <a:srgbClr val="000000"/>
                </a:solidFill>
                <a:latin typeface="Poppins"/>
                <a:ea typeface="Poppins"/>
                <a:cs typeface="Poppins"/>
                <a:sym typeface="Poppins"/>
              </a:rPr>
              <a:t>  Proses  integrasi  data  dilakukan   untuk   menggabungk</a:t>
            </a:r>
            <a:r>
              <a:rPr lang="en-US" sz="2366">
                <a:solidFill>
                  <a:srgbClr val="000000"/>
                </a:solidFill>
                <a:latin typeface="Poppins"/>
                <a:ea typeface="Poppins"/>
                <a:cs typeface="Poppins"/>
                <a:sym typeface="Poppins"/>
              </a:rPr>
              <a:t>a</a:t>
            </a:r>
            <a:r>
              <a:rPr lang="en-US" sz="2366">
                <a:solidFill>
                  <a:srgbClr val="000000"/>
                </a:solidFill>
                <a:latin typeface="Poppins"/>
                <a:ea typeface="Poppins"/>
                <a:cs typeface="Poppins"/>
                <a:sym typeface="Poppins"/>
              </a:rPr>
              <a:t>n  </a:t>
            </a:r>
            <a:r>
              <a:rPr lang="en-US" sz="2366">
                <a:solidFill>
                  <a:srgbClr val="000000"/>
                </a:solidFill>
                <a:latin typeface="Poppins"/>
                <a:ea typeface="Poppins"/>
                <a:cs typeface="Poppins"/>
                <a:sym typeface="Poppins"/>
              </a:rPr>
              <a:t>data</a:t>
            </a:r>
            <a:r>
              <a:rPr lang="en-US" sz="2366">
                <a:solidFill>
                  <a:srgbClr val="000000"/>
                </a:solidFill>
                <a:latin typeface="Poppins"/>
                <a:ea typeface="Poppins"/>
                <a:cs typeface="Poppins"/>
                <a:sym typeface="Poppins"/>
              </a:rPr>
              <a:t> </a:t>
            </a:r>
            <a:r>
              <a:rPr lang="en-US" sz="2366">
                <a:solidFill>
                  <a:srgbClr val="000000"/>
                </a:solidFill>
                <a:latin typeface="Poppins"/>
                <a:ea typeface="Poppins"/>
                <a:cs typeface="Poppins"/>
                <a:sym typeface="Poppins"/>
              </a:rPr>
              <a:t> i</a:t>
            </a:r>
            <a:r>
              <a:rPr lang="en-US" sz="2366">
                <a:solidFill>
                  <a:srgbClr val="000000"/>
                </a:solidFill>
                <a:latin typeface="Poppins"/>
                <a:ea typeface="Poppins"/>
                <a:cs typeface="Poppins"/>
                <a:sym typeface="Poppins"/>
              </a:rPr>
              <a:t>kl</a:t>
            </a:r>
            <a:r>
              <a:rPr lang="en-US" sz="2366">
                <a:solidFill>
                  <a:srgbClr val="000000"/>
                </a:solidFill>
                <a:latin typeface="Poppins"/>
                <a:ea typeface="Poppins"/>
                <a:cs typeface="Poppins"/>
                <a:sym typeface="Poppins"/>
              </a:rPr>
              <a:t>i</a:t>
            </a:r>
            <a:r>
              <a:rPr lang="en-US" sz="2366">
                <a:solidFill>
                  <a:srgbClr val="000000"/>
                </a:solidFill>
                <a:latin typeface="Poppins"/>
                <a:ea typeface="Poppins"/>
                <a:cs typeface="Poppins"/>
                <a:sym typeface="Poppins"/>
              </a:rPr>
              <a:t>m , da</a:t>
            </a:r>
            <a:r>
              <a:rPr lang="en-US" sz="2366">
                <a:solidFill>
                  <a:srgbClr val="000000"/>
                </a:solidFill>
                <a:latin typeface="Poppins"/>
                <a:ea typeface="Poppins"/>
                <a:cs typeface="Poppins"/>
                <a:sym typeface="Poppins"/>
              </a:rPr>
              <a:t>ta</a:t>
            </a:r>
            <a:r>
              <a:rPr lang="en-US" sz="2366">
                <a:solidFill>
                  <a:srgbClr val="000000"/>
                </a:solidFill>
                <a:latin typeface="Poppins"/>
                <a:ea typeface="Poppins"/>
                <a:cs typeface="Poppins"/>
                <a:sym typeface="Poppins"/>
              </a:rPr>
              <a:t>  kepadatan   penduduk , dan data  kasus  DBD  untuk   rentan   waktu  2019-2020. Bentuk integrasi yang dilakukan: Penyamaan Nama Provinsi , Standarisasi Nama Kolom, Penggabungan Dataset . </a:t>
            </a:r>
          </a:p>
        </p:txBody>
      </p:sp>
      <p:sp>
        <p:nvSpPr>
          <p:cNvPr name="TextBox 6" id="6"/>
          <p:cNvSpPr txBox="true"/>
          <p:nvPr/>
        </p:nvSpPr>
        <p:spPr>
          <a:xfrm rot="0">
            <a:off x="1028700" y="6308035"/>
            <a:ext cx="14598641" cy="1652585"/>
          </a:xfrm>
          <a:prstGeom prst="rect">
            <a:avLst/>
          </a:prstGeom>
        </p:spPr>
        <p:txBody>
          <a:bodyPr anchor="t" rtlCol="false" tIns="0" lIns="0" bIns="0" rIns="0">
            <a:spAutoFit/>
          </a:bodyPr>
          <a:lstStyle/>
          <a:p>
            <a:pPr algn="l">
              <a:lnSpc>
                <a:spcPts val="3296"/>
              </a:lnSpc>
            </a:pPr>
            <a:r>
              <a:rPr lang="en-US" sz="2354" b="true">
                <a:solidFill>
                  <a:srgbClr val="000000"/>
                </a:solidFill>
                <a:latin typeface="Poppins Bold"/>
                <a:ea typeface="Poppins Bold"/>
                <a:cs typeface="Poppins Bold"/>
                <a:sym typeface="Poppins Bold"/>
              </a:rPr>
              <a:t>Data Cleaning </a:t>
            </a:r>
          </a:p>
          <a:p>
            <a:pPr algn="l">
              <a:lnSpc>
                <a:spcPts val="3296"/>
              </a:lnSpc>
              <a:spcBef>
                <a:spcPct val="0"/>
              </a:spcBef>
            </a:pPr>
            <a:r>
              <a:rPr lang="en-US" sz="2354">
                <a:solidFill>
                  <a:srgbClr val="000000"/>
                </a:solidFill>
                <a:latin typeface="Poppins"/>
                <a:ea typeface="Poppins"/>
                <a:cs typeface="Poppins"/>
                <a:sym typeface="Poppins"/>
              </a:rPr>
              <a:t>Cleaning dataset yang dilakukan berupa penghilangan baris NaN, mengubah tipe kolom menjadi numerik, menghapus titik pemisah ribuan dan koma ke titik, jmembersihkan kolom integer, membersihkan kolom float.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1028700" y="1681184"/>
            <a:ext cx="4243380"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PENELITIAN</a:t>
            </a:r>
          </a:p>
        </p:txBody>
      </p:sp>
      <p:sp>
        <p:nvSpPr>
          <p:cNvPr name="TextBox 4" id="4"/>
          <p:cNvSpPr txBox="true"/>
          <p:nvPr/>
        </p:nvSpPr>
        <p:spPr>
          <a:xfrm rot="0">
            <a:off x="1028700" y="914400"/>
            <a:ext cx="4842085" cy="897853"/>
          </a:xfrm>
          <a:prstGeom prst="rect">
            <a:avLst/>
          </a:prstGeom>
        </p:spPr>
        <p:txBody>
          <a:bodyPr anchor="t" rtlCol="false" tIns="0" lIns="0" bIns="0" rIns="0">
            <a:spAutoFit/>
          </a:bodyPr>
          <a:lstStyle/>
          <a:p>
            <a:pPr algn="l">
              <a:lnSpc>
                <a:spcPts val="7212"/>
              </a:lnSpc>
            </a:pPr>
            <a:r>
              <a:rPr lang="en-US" sz="5151">
                <a:solidFill>
                  <a:srgbClr val="000000"/>
                </a:solidFill>
                <a:latin typeface="Roboto"/>
                <a:ea typeface="Roboto"/>
                <a:cs typeface="Roboto"/>
                <a:sym typeface="Roboto"/>
              </a:rPr>
              <a:t>METODOLOGI</a:t>
            </a:r>
          </a:p>
        </p:txBody>
      </p:sp>
      <p:sp>
        <p:nvSpPr>
          <p:cNvPr name="TextBox 5" id="5"/>
          <p:cNvSpPr txBox="true"/>
          <p:nvPr/>
        </p:nvSpPr>
        <p:spPr>
          <a:xfrm rot="0">
            <a:off x="1028700" y="6111887"/>
            <a:ext cx="16230600" cy="2974950"/>
          </a:xfrm>
          <a:prstGeom prst="rect">
            <a:avLst/>
          </a:prstGeom>
        </p:spPr>
        <p:txBody>
          <a:bodyPr anchor="t" rtlCol="false" tIns="0" lIns="0" bIns="0" rIns="0">
            <a:spAutoFit/>
          </a:bodyPr>
          <a:lstStyle/>
          <a:p>
            <a:pPr algn="l">
              <a:lnSpc>
                <a:spcPts val="2976"/>
              </a:lnSpc>
            </a:pPr>
            <a:r>
              <a:rPr lang="en-US" sz="2125" b="true">
                <a:solidFill>
                  <a:srgbClr val="000000"/>
                </a:solidFill>
                <a:latin typeface="Poppins Bold"/>
                <a:ea typeface="Poppins Bold"/>
                <a:cs typeface="Poppins Bold"/>
                <a:sym typeface="Poppins Bold"/>
              </a:rPr>
              <a:t>Eksplorasi Data</a:t>
            </a:r>
          </a:p>
          <a:p>
            <a:pPr algn="l">
              <a:lnSpc>
                <a:spcPts val="2976"/>
              </a:lnSpc>
              <a:spcBef>
                <a:spcPct val="0"/>
              </a:spcBef>
            </a:pPr>
            <a:r>
              <a:rPr lang="en-US" sz="2125">
                <a:solidFill>
                  <a:srgbClr val="000000"/>
                </a:solidFill>
                <a:latin typeface="Poppins"/>
                <a:ea typeface="Poppins"/>
                <a:cs typeface="Poppins"/>
                <a:sym typeface="Poppins"/>
              </a:rPr>
              <a:t> Eksplorasi  Data (Exploratory Data Analysis / EDA)  adalah   tahap   metodologi  yang  dilakukan   setelah  data  selesai   dikumpulkan  dan  dibersihkan  (data wrangling),  tetapi   sebelum   analisis   statistik  formal ( inferensial )  atau   pengujian   hipotesis   dilakukan.  Eksplorasi   statistik   deskriptif   dilakukan   terhadap   variabel-variabel   penelitian,  meliputi   nilai  minimum,  maksimum , rata-rata,  maupun   standar   deviasi   untuk  masing-masing  variabel  per  provinsi.  Eksplorasi  visual  dilakukan   menggunakan   grafik   atau  plot,   seperti  heatmap  korelasi, boxplot,  bar  chart,  ataupun   scatterplot   untuk   melihat   pola   hubungan   awal   antara   faktor   iklim  dan  jumlah   kasus  DBD. Tahap eksplorasi data dilakukan setelah uji normalitas Shapito Wilk untuk uji bivariat korelasi.</a:t>
            </a:r>
          </a:p>
        </p:txBody>
      </p:sp>
      <p:sp>
        <p:nvSpPr>
          <p:cNvPr name="TextBox 6" id="6"/>
          <p:cNvSpPr txBox="true"/>
          <p:nvPr/>
        </p:nvSpPr>
        <p:spPr>
          <a:xfrm rot="0">
            <a:off x="1028700" y="3078256"/>
            <a:ext cx="16230600" cy="374625"/>
          </a:xfrm>
          <a:prstGeom prst="rect">
            <a:avLst/>
          </a:prstGeom>
        </p:spPr>
        <p:txBody>
          <a:bodyPr anchor="t" rtlCol="false" tIns="0" lIns="0" bIns="0" rIns="0">
            <a:spAutoFit/>
          </a:bodyPr>
          <a:lstStyle/>
          <a:p>
            <a:pPr algn="l">
              <a:lnSpc>
                <a:spcPts val="2976"/>
              </a:lnSpc>
              <a:spcBef>
                <a:spcPct val="0"/>
              </a:spcBef>
            </a:pPr>
            <a:r>
              <a:rPr lang="en-US" sz="2125" b="true">
                <a:solidFill>
                  <a:srgbClr val="000000"/>
                </a:solidFill>
                <a:latin typeface="Poppins Bold"/>
                <a:ea typeface="Poppins Bold"/>
                <a:cs typeface="Poppins Bold"/>
                <a:sym typeface="Poppins Bold"/>
              </a:rPr>
              <a:t>Transformassi Data</a:t>
            </a:r>
          </a:p>
        </p:txBody>
      </p:sp>
      <p:sp>
        <p:nvSpPr>
          <p:cNvPr name="TextBox 7" id="7"/>
          <p:cNvSpPr txBox="true"/>
          <p:nvPr/>
        </p:nvSpPr>
        <p:spPr>
          <a:xfrm rot="0">
            <a:off x="1028700" y="3236993"/>
            <a:ext cx="10581797" cy="2232000"/>
          </a:xfrm>
          <a:prstGeom prst="rect">
            <a:avLst/>
          </a:prstGeom>
        </p:spPr>
        <p:txBody>
          <a:bodyPr anchor="t" rtlCol="false" tIns="0" lIns="0" bIns="0" rIns="0">
            <a:spAutoFit/>
          </a:bodyPr>
          <a:lstStyle/>
          <a:p>
            <a:pPr algn="l">
              <a:lnSpc>
                <a:spcPts val="2976"/>
              </a:lnSpc>
            </a:pPr>
          </a:p>
          <a:p>
            <a:pPr algn="l">
              <a:lnSpc>
                <a:spcPts val="2976"/>
              </a:lnSpc>
              <a:spcBef>
                <a:spcPct val="0"/>
              </a:spcBef>
            </a:pPr>
            <a:r>
              <a:rPr lang="en-US" sz="2125">
                <a:solidFill>
                  <a:srgbClr val="000000"/>
                </a:solidFill>
                <a:latin typeface="Poppins"/>
                <a:ea typeface="Poppins"/>
                <a:cs typeface="Poppins"/>
                <a:sym typeface="Poppins"/>
              </a:rPr>
              <a:t> Transformasi data dilakukan untuk menyesuaikan bentuk data agar dapat dianalisis secara bersamaan. Pada dataset iklim bentuk data berupa data harian sedangkan dataset kependudukan dan kasus dbd berbenntuk data tahunan. Maka dari itu dataset iklim perlu diseragamkan agar dapat dianalisis.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5124123" y="1056560"/>
            <a:ext cx="12135177" cy="6127870"/>
          </a:xfrm>
          <a:custGeom>
            <a:avLst/>
            <a:gdLst/>
            <a:ahLst/>
            <a:cxnLst/>
            <a:rect r="r" b="b" t="t" l="l"/>
            <a:pathLst>
              <a:path h="6127870" w="12135177">
                <a:moveTo>
                  <a:pt x="0" y="0"/>
                </a:moveTo>
                <a:lnTo>
                  <a:pt x="12135177" y="0"/>
                </a:lnTo>
                <a:lnTo>
                  <a:pt x="12135177" y="6127869"/>
                </a:lnTo>
                <a:lnTo>
                  <a:pt x="0" y="6127869"/>
                </a:lnTo>
                <a:lnTo>
                  <a:pt x="0" y="0"/>
                </a:lnTo>
                <a:close/>
              </a:path>
            </a:pathLst>
          </a:custGeom>
          <a:blipFill>
            <a:blip r:embed="rId3"/>
            <a:stretch>
              <a:fillRect l="0" t="-5699" r="0" b="0"/>
            </a:stretch>
          </a:blipFill>
        </p:spPr>
      </p:sp>
      <p:sp>
        <p:nvSpPr>
          <p:cNvPr name="TextBox 4" id="4"/>
          <p:cNvSpPr txBox="true"/>
          <p:nvPr/>
        </p:nvSpPr>
        <p:spPr>
          <a:xfrm rot="0">
            <a:off x="1028700" y="1279959"/>
            <a:ext cx="3589040" cy="769248"/>
          </a:xfrm>
          <a:prstGeom prst="rect">
            <a:avLst/>
          </a:prstGeom>
        </p:spPr>
        <p:txBody>
          <a:bodyPr anchor="t" rtlCol="false" tIns="0" lIns="0" bIns="0" rIns="0">
            <a:spAutoFit/>
          </a:bodyPr>
          <a:lstStyle/>
          <a:p>
            <a:pPr algn="l">
              <a:lnSpc>
                <a:spcPts val="6285"/>
              </a:lnSpc>
            </a:pPr>
            <a:r>
              <a:rPr lang="en-US" b="true" sz="4489">
                <a:solidFill>
                  <a:srgbClr val="004AAD"/>
                </a:solidFill>
                <a:latin typeface="League Spartan"/>
                <a:ea typeface="League Spartan"/>
                <a:cs typeface="League Spartan"/>
                <a:sym typeface="League Spartan"/>
              </a:rPr>
              <a:t>PENELITIAN</a:t>
            </a:r>
          </a:p>
        </p:txBody>
      </p:sp>
      <p:sp>
        <p:nvSpPr>
          <p:cNvPr name="TextBox 5" id="5"/>
          <p:cNvSpPr txBox="true"/>
          <p:nvPr/>
        </p:nvSpPr>
        <p:spPr>
          <a:xfrm rot="0">
            <a:off x="1028700" y="639471"/>
            <a:ext cx="4095423" cy="748452"/>
          </a:xfrm>
          <a:prstGeom prst="rect">
            <a:avLst/>
          </a:prstGeom>
        </p:spPr>
        <p:txBody>
          <a:bodyPr anchor="t" rtlCol="false" tIns="0" lIns="0" bIns="0" rIns="0">
            <a:spAutoFit/>
          </a:bodyPr>
          <a:lstStyle/>
          <a:p>
            <a:pPr algn="l">
              <a:lnSpc>
                <a:spcPts val="6099"/>
              </a:lnSpc>
            </a:pPr>
            <a:r>
              <a:rPr lang="en-US" sz="4357">
                <a:solidFill>
                  <a:srgbClr val="000000"/>
                </a:solidFill>
                <a:latin typeface="Roboto"/>
                <a:ea typeface="Roboto"/>
                <a:cs typeface="Roboto"/>
                <a:sym typeface="Roboto"/>
              </a:rPr>
              <a:t>METODOLOGI</a:t>
            </a:r>
          </a:p>
        </p:txBody>
      </p:sp>
      <p:sp>
        <p:nvSpPr>
          <p:cNvPr name="TextBox 6" id="6"/>
          <p:cNvSpPr txBox="true"/>
          <p:nvPr/>
        </p:nvSpPr>
        <p:spPr>
          <a:xfrm rot="0">
            <a:off x="575932" y="7379058"/>
            <a:ext cx="14106073" cy="2603475"/>
          </a:xfrm>
          <a:prstGeom prst="rect">
            <a:avLst/>
          </a:prstGeom>
        </p:spPr>
        <p:txBody>
          <a:bodyPr anchor="t" rtlCol="false" tIns="0" lIns="0" bIns="0" rIns="0">
            <a:spAutoFit/>
          </a:bodyPr>
          <a:lstStyle/>
          <a:p>
            <a:pPr algn="l">
              <a:lnSpc>
                <a:spcPts val="2976"/>
              </a:lnSpc>
            </a:pPr>
            <a:r>
              <a:rPr lang="en-US" sz="2125" b="true">
                <a:solidFill>
                  <a:srgbClr val="000000"/>
                </a:solidFill>
                <a:latin typeface="Poppins Bold"/>
                <a:ea typeface="Poppins Bold"/>
                <a:cs typeface="Poppins Bold"/>
                <a:sym typeface="Poppins Bold"/>
              </a:rPr>
              <a:t>Data Publishing</a:t>
            </a:r>
          </a:p>
          <a:p>
            <a:pPr algn="l">
              <a:lnSpc>
                <a:spcPts val="2976"/>
              </a:lnSpc>
            </a:pPr>
            <a:r>
              <a:rPr lang="en-US" sz="2125">
                <a:solidFill>
                  <a:srgbClr val="000000"/>
                </a:solidFill>
                <a:latin typeface="Poppins"/>
                <a:ea typeface="Poppins"/>
                <a:cs typeface="Poppins"/>
                <a:sym typeface="Poppins"/>
              </a:rPr>
              <a:t>Publishing untuk penelitian ini dikumpulkan dan didokumentasikan pada GitHub melalui link berikut.</a:t>
            </a:r>
          </a:p>
          <a:p>
            <a:pPr algn="l">
              <a:lnSpc>
                <a:spcPts val="2976"/>
              </a:lnSpc>
              <a:spcBef>
                <a:spcPct val="0"/>
              </a:spcBef>
            </a:pPr>
            <a:r>
              <a:rPr lang="en-US" sz="2125" u="sng">
                <a:solidFill>
                  <a:srgbClr val="000000"/>
                </a:solidFill>
                <a:latin typeface="Poppins"/>
                <a:ea typeface="Poppins"/>
                <a:cs typeface="Poppins"/>
                <a:sym typeface="Poppins"/>
                <a:hlinkClick r:id="rId4" tooltip="https://github.com/SitiFadilahNurkhotimah/9_Laili-Nurrohmatul-Fadhila-Zulfa_Siti-Fadilah-Nurkhotimah_2024C_Projek_Akhir_Data_Wrangling_REVISI/tree/main"/>
              </a:rPr>
              <a:t>SitiF</a:t>
            </a:r>
            <a:r>
              <a:rPr lang="en-US" sz="2125" u="sng">
                <a:solidFill>
                  <a:srgbClr val="000000"/>
                </a:solidFill>
                <a:latin typeface="Poppins"/>
                <a:ea typeface="Poppins"/>
                <a:cs typeface="Poppins"/>
                <a:sym typeface="Poppins"/>
                <a:hlinkClick r:id="rId5" tooltip="https://github.com/SitiFadilahNurkhotimah/9_Laili-Nurrohmatul-Fadhila-Zulfa_Siti-Fadilah-Nurkhotimah_2024C_Projek_Akhir_Data_Wrangling_REVISI/tree/main"/>
              </a:rPr>
              <a:t>adilahNurkhotimah/9_Lai</a:t>
            </a:r>
            <a:r>
              <a:rPr lang="en-US" sz="2125" u="sng">
                <a:solidFill>
                  <a:srgbClr val="000000"/>
                </a:solidFill>
                <a:latin typeface="Poppins"/>
                <a:ea typeface="Poppins"/>
                <a:cs typeface="Poppins"/>
                <a:sym typeface="Poppins"/>
                <a:hlinkClick r:id="rId6" tooltip="https://github.com/SitiFadilahNurkhotimah/9_Laili-Nurrohmatul-Fadhila-Zulfa_Siti-Fadilah-Nurkhotimah_2024C_Projek_Akhir_Data_Wrangling_REVISI/tree/main"/>
              </a:rPr>
              <a:t>l</a:t>
            </a:r>
            <a:r>
              <a:rPr lang="en-US" sz="2125" u="sng">
                <a:solidFill>
                  <a:srgbClr val="000000"/>
                </a:solidFill>
                <a:latin typeface="Poppins"/>
                <a:ea typeface="Poppins"/>
                <a:cs typeface="Poppins"/>
                <a:sym typeface="Poppins"/>
                <a:hlinkClick r:id="rId7" tooltip="https://github.com/SitiFadilahNurkhotimah/9_Laili-Nurrohmatul-Fadhila-Zulfa_Siti-Fadilah-Nurkhotimah_2024C_Projek_Akhir_Data_Wrangling_REVISI/tree/main"/>
              </a:rPr>
              <a:t>i-Nurroh</a:t>
            </a:r>
            <a:r>
              <a:rPr lang="en-US" sz="2125" u="sng">
                <a:solidFill>
                  <a:srgbClr val="000000"/>
                </a:solidFill>
                <a:latin typeface="Poppins"/>
                <a:ea typeface="Poppins"/>
                <a:cs typeface="Poppins"/>
                <a:sym typeface="Poppins"/>
                <a:hlinkClick r:id="rId8" tooltip="https://github.com/SitiFadilahNurkhotimah/9_Laili-Nurrohmatul-Fadhila-Zulfa_Siti-Fadilah-Nurkhotimah_2024C_Projek_Akhir_Data_Wrangling_REVISI/tree/main"/>
              </a:rPr>
              <a:t>ma</a:t>
            </a:r>
            <a:r>
              <a:rPr lang="en-US" sz="2125" u="sng">
                <a:solidFill>
                  <a:srgbClr val="000000"/>
                </a:solidFill>
                <a:latin typeface="Poppins"/>
                <a:ea typeface="Poppins"/>
                <a:cs typeface="Poppins"/>
                <a:sym typeface="Poppins"/>
                <a:hlinkClick r:id="rId9" tooltip="https://github.com/SitiFadilahNurkhotimah/9_Laili-Nurrohmatul-Fadhila-Zulfa_Siti-Fadilah-Nurkhotimah_2024C_Projek_Akhir_Data_Wrangling_REVISI/tree/main"/>
              </a:rPr>
              <a:t>tul-Fadhil</a:t>
            </a:r>
            <a:r>
              <a:rPr lang="en-US" sz="2125" u="sng">
                <a:solidFill>
                  <a:srgbClr val="000000"/>
                </a:solidFill>
                <a:latin typeface="Poppins"/>
                <a:ea typeface="Poppins"/>
                <a:cs typeface="Poppins"/>
                <a:sym typeface="Poppins"/>
                <a:hlinkClick r:id="rId10" tooltip="https://github.com/SitiFadilahNurkhotimah/9_Laili-Nurrohmatul-Fadhila-Zulfa_Siti-Fadilah-Nurkhotimah_2024C_Projek_Akhir_Data_Wrangling_REVISI/tree/main"/>
              </a:rPr>
              <a:t>a-Zulfa_Siti-Fadilah-Nurkhotimah_2024C_Projek_Akhir_Data_Wrangling_REVISI: Analisis Pengaruh Faktor Iklim dan Kepadatan Penduduk terhadap Kasus Demam Berdarah Dengue (DBD) Menurut Provinsi di Indonesia Tahun 2019–2020</a:t>
            </a:r>
          </a:p>
          <a:p>
            <a:pPr algn="l">
              <a:lnSpc>
                <a:spcPts val="2976"/>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633081" y="1346863"/>
            <a:ext cx="15021838" cy="7593274"/>
            <a:chOff x="0" y="0"/>
            <a:chExt cx="3956369" cy="1999875"/>
          </a:xfrm>
        </p:grpSpPr>
        <p:sp>
          <p:nvSpPr>
            <p:cNvPr name="Freeform 4" id="4"/>
            <p:cNvSpPr/>
            <p:nvPr/>
          </p:nvSpPr>
          <p:spPr>
            <a:xfrm flipH="false" flipV="false" rot="0">
              <a:off x="0" y="0"/>
              <a:ext cx="3956369" cy="1999874"/>
            </a:xfrm>
            <a:custGeom>
              <a:avLst/>
              <a:gdLst/>
              <a:ahLst/>
              <a:cxnLst/>
              <a:rect r="r" b="b" t="t" l="l"/>
              <a:pathLst>
                <a:path h="1999874" w="3956369">
                  <a:moveTo>
                    <a:pt x="0" y="0"/>
                  </a:moveTo>
                  <a:lnTo>
                    <a:pt x="3956369" y="0"/>
                  </a:lnTo>
                  <a:lnTo>
                    <a:pt x="3956369" y="1999874"/>
                  </a:lnTo>
                  <a:lnTo>
                    <a:pt x="0" y="1999874"/>
                  </a:lnTo>
                  <a:close/>
                </a:path>
              </a:pathLst>
            </a:custGeom>
            <a:solidFill>
              <a:srgbClr val="004AAD"/>
            </a:solidFill>
          </p:spPr>
        </p:sp>
        <p:sp>
          <p:nvSpPr>
            <p:cNvPr name="TextBox 5" id="5"/>
            <p:cNvSpPr txBox="true"/>
            <p:nvPr/>
          </p:nvSpPr>
          <p:spPr>
            <a:xfrm>
              <a:off x="0" y="-47625"/>
              <a:ext cx="3956369" cy="2047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565981" y="4029075"/>
            <a:ext cx="9156038" cy="2105025"/>
          </a:xfrm>
          <a:prstGeom prst="rect">
            <a:avLst/>
          </a:prstGeom>
        </p:spPr>
        <p:txBody>
          <a:bodyPr anchor="t" rtlCol="false" tIns="0" lIns="0" bIns="0" rIns="0">
            <a:spAutoFit/>
          </a:bodyPr>
          <a:lstStyle/>
          <a:p>
            <a:pPr algn="ctr">
              <a:lnSpc>
                <a:spcPts val="8400"/>
              </a:lnSpc>
            </a:pPr>
            <a:r>
              <a:rPr lang="en-US" b="true" sz="6000">
                <a:solidFill>
                  <a:srgbClr val="FFFFFF"/>
                </a:solidFill>
                <a:latin typeface="League Spartan"/>
                <a:ea typeface="League Spartan"/>
                <a:cs typeface="League Spartan"/>
                <a:sym typeface="League Spartan"/>
              </a:rPr>
              <a:t>HASIL DAN PEMBAHASAN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28700" y="8997950"/>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00" y="1315701"/>
            <a:ext cx="5620275" cy="912915"/>
          </a:xfrm>
          <a:prstGeom prst="rect">
            <a:avLst/>
          </a:prstGeom>
        </p:spPr>
        <p:txBody>
          <a:bodyPr anchor="t" rtlCol="false" tIns="0" lIns="0" bIns="0" rIns="0">
            <a:spAutoFit/>
          </a:bodyPr>
          <a:lstStyle/>
          <a:p>
            <a:pPr algn="l">
              <a:lnSpc>
                <a:spcPts val="7431"/>
              </a:lnSpc>
            </a:pPr>
            <a:r>
              <a:rPr lang="en-US" sz="5308">
                <a:solidFill>
                  <a:srgbClr val="004AAD"/>
                </a:solidFill>
                <a:latin typeface="League Spartan"/>
                <a:ea typeface="League Spartan"/>
                <a:cs typeface="League Spartan"/>
                <a:sym typeface="League Spartan"/>
              </a:rPr>
              <a:t>PEMBAHASAN</a:t>
            </a:r>
          </a:p>
        </p:txBody>
      </p:sp>
      <p:sp>
        <p:nvSpPr>
          <p:cNvPr name="TextBox 7" id="7"/>
          <p:cNvSpPr txBox="true"/>
          <p:nvPr/>
        </p:nvSpPr>
        <p:spPr>
          <a:xfrm rot="0">
            <a:off x="1028700" y="522624"/>
            <a:ext cx="4842085" cy="897853"/>
          </a:xfrm>
          <a:prstGeom prst="rect">
            <a:avLst/>
          </a:prstGeom>
        </p:spPr>
        <p:txBody>
          <a:bodyPr anchor="t" rtlCol="false" tIns="0" lIns="0" bIns="0" rIns="0">
            <a:spAutoFit/>
          </a:bodyPr>
          <a:lstStyle/>
          <a:p>
            <a:pPr algn="l">
              <a:lnSpc>
                <a:spcPts val="7212"/>
              </a:lnSpc>
            </a:pPr>
            <a:r>
              <a:rPr lang="en-US" sz="5151">
                <a:solidFill>
                  <a:srgbClr val="000000"/>
                </a:solidFill>
                <a:latin typeface="Roboto"/>
                <a:ea typeface="Roboto"/>
                <a:cs typeface="Roboto"/>
                <a:sym typeface="Roboto"/>
              </a:rPr>
              <a:t>HASIL &amp;</a:t>
            </a:r>
          </a:p>
        </p:txBody>
      </p:sp>
      <p:sp>
        <p:nvSpPr>
          <p:cNvPr name="TextBox 8" id="8"/>
          <p:cNvSpPr txBox="true"/>
          <p:nvPr/>
        </p:nvSpPr>
        <p:spPr>
          <a:xfrm rot="0">
            <a:off x="2394448" y="4163167"/>
            <a:ext cx="13499103" cy="912915"/>
          </a:xfrm>
          <a:prstGeom prst="rect">
            <a:avLst/>
          </a:prstGeom>
        </p:spPr>
        <p:txBody>
          <a:bodyPr anchor="t" rtlCol="false" tIns="0" lIns="0" bIns="0" rIns="0">
            <a:spAutoFit/>
          </a:bodyPr>
          <a:lstStyle/>
          <a:p>
            <a:pPr algn="ctr">
              <a:lnSpc>
                <a:spcPts val="7431"/>
              </a:lnSpc>
            </a:pPr>
            <a:r>
              <a:rPr lang="en-US" sz="5308">
                <a:solidFill>
                  <a:srgbClr val="004AAD"/>
                </a:solidFill>
                <a:latin typeface="League Spartan"/>
                <a:ea typeface="League Spartan"/>
                <a:cs typeface="League Spartan"/>
                <a:sym typeface="League Spartan"/>
              </a:rPr>
              <a:t>PENGAMBILAN DATA</a:t>
            </a:r>
          </a:p>
        </p:txBody>
      </p:sp>
      <p:grpSp>
        <p:nvGrpSpPr>
          <p:cNvPr name="Group 9" id="9"/>
          <p:cNvGrpSpPr/>
          <p:nvPr/>
        </p:nvGrpSpPr>
        <p:grpSpPr>
          <a:xfrm rot="0">
            <a:off x="12485179" y="1333947"/>
            <a:ext cx="4774121" cy="578095"/>
            <a:chOff x="0" y="0"/>
            <a:chExt cx="1257382" cy="152256"/>
          </a:xfrm>
        </p:grpSpPr>
        <p:sp>
          <p:nvSpPr>
            <p:cNvPr name="Freeform 10" id="10"/>
            <p:cNvSpPr/>
            <p:nvPr/>
          </p:nvSpPr>
          <p:spPr>
            <a:xfrm flipH="false" flipV="false" rot="0">
              <a:off x="0" y="0"/>
              <a:ext cx="1257382" cy="152256"/>
            </a:xfrm>
            <a:custGeom>
              <a:avLst/>
              <a:gdLst/>
              <a:ahLst/>
              <a:cxnLst/>
              <a:rect r="r" b="b" t="t" l="l"/>
              <a:pathLst>
                <a:path h="152256" w="1257382">
                  <a:moveTo>
                    <a:pt x="0" y="0"/>
                  </a:moveTo>
                  <a:lnTo>
                    <a:pt x="1257382" y="0"/>
                  </a:lnTo>
                  <a:lnTo>
                    <a:pt x="1257382" y="152256"/>
                  </a:lnTo>
                  <a:lnTo>
                    <a:pt x="0" y="152256"/>
                  </a:lnTo>
                  <a:close/>
                </a:path>
              </a:pathLst>
            </a:custGeom>
            <a:solidFill>
              <a:srgbClr val="004AAD"/>
            </a:solidFill>
          </p:spPr>
        </p:sp>
        <p:sp>
          <p:nvSpPr>
            <p:cNvPr name="TextBox 11" id="11"/>
            <p:cNvSpPr txBox="true"/>
            <p:nvPr/>
          </p:nvSpPr>
          <p:spPr>
            <a:xfrm>
              <a:off x="0" y="-47625"/>
              <a:ext cx="1257382" cy="199881"/>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2910096" y="1345242"/>
            <a:ext cx="7154334" cy="479305"/>
          </a:xfrm>
          <a:prstGeom prst="rect">
            <a:avLst/>
          </a:prstGeom>
        </p:spPr>
        <p:txBody>
          <a:bodyPr anchor="t" rtlCol="false" tIns="0" lIns="0" bIns="0" rIns="0">
            <a:spAutoFit/>
          </a:bodyPr>
          <a:lstStyle/>
          <a:p>
            <a:pPr algn="l">
              <a:lnSpc>
                <a:spcPts val="3779"/>
              </a:lnSpc>
              <a:spcBef>
                <a:spcPct val="0"/>
              </a:spcBef>
            </a:pPr>
            <a:r>
              <a:rPr lang="en-US" b="true" sz="2699">
                <a:solidFill>
                  <a:srgbClr val="FFFFFF"/>
                </a:solidFill>
                <a:latin typeface="Poppins Bold"/>
                <a:ea typeface="Poppins Bold"/>
                <a:cs typeface="Poppins Bold"/>
                <a:sym typeface="Poppins Bold"/>
              </a:rPr>
              <a:t>Hasil proses wrangling</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2485179" y="842381"/>
            <a:ext cx="4774121" cy="578095"/>
            <a:chOff x="0" y="0"/>
            <a:chExt cx="1257382" cy="152256"/>
          </a:xfrm>
        </p:grpSpPr>
        <p:sp>
          <p:nvSpPr>
            <p:cNvPr name="Freeform 4" id="4"/>
            <p:cNvSpPr/>
            <p:nvPr/>
          </p:nvSpPr>
          <p:spPr>
            <a:xfrm flipH="false" flipV="false" rot="0">
              <a:off x="0" y="0"/>
              <a:ext cx="1257382" cy="152256"/>
            </a:xfrm>
            <a:custGeom>
              <a:avLst/>
              <a:gdLst/>
              <a:ahLst/>
              <a:cxnLst/>
              <a:rect r="r" b="b" t="t" l="l"/>
              <a:pathLst>
                <a:path h="152256" w="1257382">
                  <a:moveTo>
                    <a:pt x="0" y="0"/>
                  </a:moveTo>
                  <a:lnTo>
                    <a:pt x="1257382" y="0"/>
                  </a:lnTo>
                  <a:lnTo>
                    <a:pt x="1257382" y="152256"/>
                  </a:lnTo>
                  <a:lnTo>
                    <a:pt x="0" y="152256"/>
                  </a:lnTo>
                  <a:close/>
                </a:path>
              </a:pathLst>
            </a:custGeom>
            <a:solidFill>
              <a:srgbClr val="004AAD"/>
            </a:solidFill>
          </p:spPr>
        </p:sp>
        <p:sp>
          <p:nvSpPr>
            <p:cNvPr name="TextBox 5" id="5"/>
            <p:cNvSpPr txBox="true"/>
            <p:nvPr/>
          </p:nvSpPr>
          <p:spPr>
            <a:xfrm>
              <a:off x="0" y="-47625"/>
              <a:ext cx="1257382" cy="199881"/>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9144000" y="3803043"/>
            <a:ext cx="4110581" cy="1414592"/>
          </a:xfrm>
          <a:custGeom>
            <a:avLst/>
            <a:gdLst/>
            <a:ahLst/>
            <a:cxnLst/>
            <a:rect r="r" b="b" t="t" l="l"/>
            <a:pathLst>
              <a:path h="1414592" w="4110581">
                <a:moveTo>
                  <a:pt x="0" y="0"/>
                </a:moveTo>
                <a:lnTo>
                  <a:pt x="4110581" y="0"/>
                </a:lnTo>
                <a:lnTo>
                  <a:pt x="4110581" y="1414592"/>
                </a:lnTo>
                <a:lnTo>
                  <a:pt x="0" y="1414592"/>
                </a:lnTo>
                <a:lnTo>
                  <a:pt x="0" y="0"/>
                </a:lnTo>
                <a:close/>
              </a:path>
            </a:pathLst>
          </a:custGeom>
          <a:blipFill>
            <a:blip r:embed="rId3"/>
            <a:stretch>
              <a:fillRect l="0" t="0" r="0" b="-7318"/>
            </a:stretch>
          </a:blipFill>
        </p:spPr>
      </p:sp>
      <p:sp>
        <p:nvSpPr>
          <p:cNvPr name="Freeform 7" id="7"/>
          <p:cNvSpPr/>
          <p:nvPr/>
        </p:nvSpPr>
        <p:spPr>
          <a:xfrm flipH="false" flipV="false" rot="0">
            <a:off x="13438834" y="3780822"/>
            <a:ext cx="4015616" cy="1414592"/>
          </a:xfrm>
          <a:custGeom>
            <a:avLst/>
            <a:gdLst/>
            <a:ahLst/>
            <a:cxnLst/>
            <a:rect r="r" b="b" t="t" l="l"/>
            <a:pathLst>
              <a:path h="1414592" w="4015616">
                <a:moveTo>
                  <a:pt x="0" y="0"/>
                </a:moveTo>
                <a:lnTo>
                  <a:pt x="4015616" y="0"/>
                </a:lnTo>
                <a:lnTo>
                  <a:pt x="4015616" y="1414592"/>
                </a:lnTo>
                <a:lnTo>
                  <a:pt x="0" y="1414592"/>
                </a:lnTo>
                <a:lnTo>
                  <a:pt x="0" y="0"/>
                </a:lnTo>
                <a:close/>
              </a:path>
            </a:pathLst>
          </a:custGeom>
          <a:blipFill>
            <a:blip r:embed="rId4"/>
            <a:stretch>
              <a:fillRect l="0" t="0" r="0" b="0"/>
            </a:stretch>
          </a:blipFill>
        </p:spPr>
      </p:sp>
      <p:sp>
        <p:nvSpPr>
          <p:cNvPr name="TextBox 8" id="8"/>
          <p:cNvSpPr txBox="true"/>
          <p:nvPr/>
        </p:nvSpPr>
        <p:spPr>
          <a:xfrm rot="0">
            <a:off x="1028700" y="1315701"/>
            <a:ext cx="5620275" cy="912915"/>
          </a:xfrm>
          <a:prstGeom prst="rect">
            <a:avLst/>
          </a:prstGeom>
        </p:spPr>
        <p:txBody>
          <a:bodyPr anchor="t" rtlCol="false" tIns="0" lIns="0" bIns="0" rIns="0">
            <a:spAutoFit/>
          </a:bodyPr>
          <a:lstStyle/>
          <a:p>
            <a:pPr algn="l">
              <a:lnSpc>
                <a:spcPts val="7431"/>
              </a:lnSpc>
            </a:pPr>
            <a:r>
              <a:rPr lang="en-US" sz="5308">
                <a:solidFill>
                  <a:srgbClr val="004AAD"/>
                </a:solidFill>
                <a:latin typeface="League Spartan"/>
                <a:ea typeface="League Spartan"/>
                <a:cs typeface="League Spartan"/>
                <a:sym typeface="League Spartan"/>
              </a:rPr>
              <a:t>PEMBAHASAN</a:t>
            </a:r>
          </a:p>
        </p:txBody>
      </p:sp>
      <p:sp>
        <p:nvSpPr>
          <p:cNvPr name="TextBox 9" id="9"/>
          <p:cNvSpPr txBox="true"/>
          <p:nvPr/>
        </p:nvSpPr>
        <p:spPr>
          <a:xfrm rot="0">
            <a:off x="1028700" y="522624"/>
            <a:ext cx="4842085" cy="897853"/>
          </a:xfrm>
          <a:prstGeom prst="rect">
            <a:avLst/>
          </a:prstGeom>
        </p:spPr>
        <p:txBody>
          <a:bodyPr anchor="t" rtlCol="false" tIns="0" lIns="0" bIns="0" rIns="0">
            <a:spAutoFit/>
          </a:bodyPr>
          <a:lstStyle/>
          <a:p>
            <a:pPr algn="l">
              <a:lnSpc>
                <a:spcPts val="7212"/>
              </a:lnSpc>
            </a:pPr>
            <a:r>
              <a:rPr lang="en-US" sz="5151">
                <a:solidFill>
                  <a:srgbClr val="000000"/>
                </a:solidFill>
                <a:latin typeface="Roboto"/>
                <a:ea typeface="Roboto"/>
                <a:cs typeface="Roboto"/>
                <a:sym typeface="Roboto"/>
              </a:rPr>
              <a:t>HASIL &amp;</a:t>
            </a:r>
          </a:p>
        </p:txBody>
      </p:sp>
      <p:sp>
        <p:nvSpPr>
          <p:cNvPr name="TextBox 10" id="10"/>
          <p:cNvSpPr txBox="true"/>
          <p:nvPr/>
        </p:nvSpPr>
        <p:spPr>
          <a:xfrm rot="0">
            <a:off x="12910096" y="853676"/>
            <a:ext cx="7154334" cy="479305"/>
          </a:xfrm>
          <a:prstGeom prst="rect">
            <a:avLst/>
          </a:prstGeom>
        </p:spPr>
        <p:txBody>
          <a:bodyPr anchor="t" rtlCol="false" tIns="0" lIns="0" bIns="0" rIns="0">
            <a:spAutoFit/>
          </a:bodyPr>
          <a:lstStyle/>
          <a:p>
            <a:pPr algn="l">
              <a:lnSpc>
                <a:spcPts val="3779"/>
              </a:lnSpc>
              <a:spcBef>
                <a:spcPct val="0"/>
              </a:spcBef>
            </a:pPr>
            <a:r>
              <a:rPr lang="en-US" b="true" sz="2699">
                <a:solidFill>
                  <a:srgbClr val="FFFFFF"/>
                </a:solidFill>
                <a:latin typeface="Poppins Bold"/>
                <a:ea typeface="Poppins Bold"/>
                <a:cs typeface="Poppins Bold"/>
                <a:sym typeface="Poppins Bold"/>
              </a:rPr>
              <a:t>Hasil proses wrangling</a:t>
            </a:r>
          </a:p>
        </p:txBody>
      </p:sp>
      <p:sp>
        <p:nvSpPr>
          <p:cNvPr name="TextBox 11" id="11"/>
          <p:cNvSpPr txBox="true"/>
          <p:nvPr/>
        </p:nvSpPr>
        <p:spPr>
          <a:xfrm rot="0">
            <a:off x="1041466" y="2559929"/>
            <a:ext cx="6399582" cy="1181710"/>
          </a:xfrm>
          <a:prstGeom prst="rect">
            <a:avLst/>
          </a:prstGeom>
        </p:spPr>
        <p:txBody>
          <a:bodyPr anchor="t" rtlCol="false" tIns="0" lIns="0" bIns="0" rIns="0">
            <a:spAutoFit/>
          </a:bodyPr>
          <a:lstStyle/>
          <a:p>
            <a:pPr algn="l">
              <a:lnSpc>
                <a:spcPts val="3116"/>
              </a:lnSpc>
              <a:spcBef>
                <a:spcPct val="0"/>
              </a:spcBef>
            </a:pPr>
            <a:r>
              <a:rPr lang="en-US" sz="2225" b="true">
                <a:solidFill>
                  <a:srgbClr val="000000"/>
                </a:solidFill>
                <a:latin typeface="Poppins Bold"/>
                <a:ea typeface="Poppins Bold"/>
                <a:cs typeface="Poppins Bold"/>
                <a:sym typeface="Poppins Bold"/>
              </a:rPr>
              <a:t>Data iklim </a:t>
            </a:r>
            <a:r>
              <a:rPr lang="en-US" sz="2225">
                <a:solidFill>
                  <a:srgbClr val="000000"/>
                </a:solidFill>
                <a:latin typeface="Poppins"/>
                <a:ea typeface="Poppins"/>
                <a:cs typeface="Poppins"/>
                <a:sym typeface="Poppins"/>
              </a:rPr>
              <a:t>terdiri dari </a:t>
            </a:r>
            <a:r>
              <a:rPr lang="en-US" sz="2225">
                <a:solidFill>
                  <a:srgbClr val="000000"/>
                </a:solidFill>
                <a:latin typeface="Poppins"/>
                <a:ea typeface="Poppins"/>
                <a:cs typeface="Poppins"/>
                <a:sym typeface="Poppins"/>
              </a:rPr>
              <a:t>tiga file utama, yaitu </a:t>
            </a:r>
            <a:r>
              <a:rPr lang="en-US" sz="2225" i="true">
                <a:solidFill>
                  <a:srgbClr val="000000"/>
                </a:solidFill>
                <a:latin typeface="Poppins Italics"/>
                <a:ea typeface="Poppins Italics"/>
                <a:cs typeface="Poppins Italics"/>
                <a:sym typeface="Poppins Italics"/>
              </a:rPr>
              <a:t>climate_data.csv</a:t>
            </a:r>
            <a:r>
              <a:rPr lang="en-US" sz="2225">
                <a:solidFill>
                  <a:srgbClr val="000000"/>
                </a:solidFill>
                <a:latin typeface="Poppins"/>
                <a:ea typeface="Poppins"/>
                <a:cs typeface="Poppins"/>
                <a:sym typeface="Poppins"/>
              </a:rPr>
              <a:t>, </a:t>
            </a:r>
            <a:r>
              <a:rPr lang="en-US" sz="2225" i="true">
                <a:solidFill>
                  <a:srgbClr val="000000"/>
                </a:solidFill>
                <a:latin typeface="Poppins Italics"/>
                <a:ea typeface="Poppins Italics"/>
                <a:cs typeface="Poppins Italics"/>
                <a:sym typeface="Poppins Italics"/>
              </a:rPr>
              <a:t>station_detail.csv</a:t>
            </a:r>
            <a:r>
              <a:rPr lang="en-US" sz="2225">
                <a:solidFill>
                  <a:srgbClr val="000000"/>
                </a:solidFill>
                <a:latin typeface="Poppins"/>
                <a:ea typeface="Poppins"/>
                <a:cs typeface="Poppins"/>
                <a:sym typeface="Poppins"/>
              </a:rPr>
              <a:t>, dan </a:t>
            </a:r>
            <a:r>
              <a:rPr lang="en-US" sz="2225" i="true">
                <a:solidFill>
                  <a:srgbClr val="000000"/>
                </a:solidFill>
                <a:latin typeface="Poppins Italics"/>
                <a:ea typeface="Poppins Italics"/>
                <a:cs typeface="Poppins Italics"/>
                <a:sym typeface="Poppins Italics"/>
              </a:rPr>
              <a:t>province_detail.csv</a:t>
            </a:r>
            <a:r>
              <a:rPr lang="en-US" sz="2225">
                <a:solidFill>
                  <a:srgbClr val="000000"/>
                </a:solidFill>
                <a:latin typeface="Poppins"/>
                <a:ea typeface="Poppins"/>
                <a:cs typeface="Poppins"/>
                <a:sym typeface="Poppins"/>
              </a:rPr>
              <a:t>.</a:t>
            </a:r>
          </a:p>
        </p:txBody>
      </p:sp>
      <p:sp>
        <p:nvSpPr>
          <p:cNvPr name="TextBox 12" id="12"/>
          <p:cNvSpPr txBox="true"/>
          <p:nvPr/>
        </p:nvSpPr>
        <p:spPr>
          <a:xfrm rot="0">
            <a:off x="1136716" y="3916959"/>
            <a:ext cx="4036665" cy="3881678"/>
          </a:xfrm>
          <a:prstGeom prst="rect">
            <a:avLst/>
          </a:prstGeom>
        </p:spPr>
        <p:txBody>
          <a:bodyPr anchor="t" rtlCol="false" tIns="0" lIns="0" bIns="0" rIns="0">
            <a:spAutoFit/>
          </a:bodyPr>
          <a:lstStyle/>
          <a:p>
            <a:pPr algn="l">
              <a:lnSpc>
                <a:spcPts val="2064"/>
              </a:lnSpc>
            </a:pPr>
            <a:r>
              <a:rPr lang="en-US" sz="1474">
                <a:solidFill>
                  <a:srgbClr val="000000"/>
                </a:solidFill>
                <a:latin typeface="Poppins"/>
                <a:ea typeface="Poppins"/>
                <a:cs typeface="Poppins"/>
                <a:sym typeface="Poppins"/>
              </a:rPr>
              <a:t>Fitur -fitur untuk climate_data.csv </a:t>
            </a:r>
          </a:p>
          <a:p>
            <a:pPr algn="l" marL="318405" indent="-159202" lvl="1">
              <a:lnSpc>
                <a:spcPts val="2064"/>
              </a:lnSpc>
              <a:buFont typeface="Arial"/>
              <a:buChar char="•"/>
            </a:pPr>
            <a:r>
              <a:rPr lang="en-US" sz="1474">
                <a:solidFill>
                  <a:srgbClr val="000000"/>
                </a:solidFill>
                <a:latin typeface="Poppins"/>
                <a:ea typeface="Poppins"/>
                <a:cs typeface="Poppins"/>
                <a:sym typeface="Poppins"/>
              </a:rPr>
              <a:t>Tn = Suhu mi</a:t>
            </a:r>
            <a:r>
              <a:rPr lang="en-US" sz="1474">
                <a:solidFill>
                  <a:srgbClr val="000000"/>
                </a:solidFill>
                <a:latin typeface="Poppins"/>
                <a:ea typeface="Poppins"/>
                <a:cs typeface="Poppins"/>
                <a:sym typeface="Poppins"/>
              </a:rPr>
              <a:t>ni</a:t>
            </a:r>
            <a:r>
              <a:rPr lang="en-US" sz="1474">
                <a:solidFill>
                  <a:srgbClr val="000000"/>
                </a:solidFill>
                <a:latin typeface="Poppins"/>
                <a:ea typeface="Poppins"/>
                <a:cs typeface="Poppins"/>
                <a:sym typeface="Poppins"/>
              </a:rPr>
              <a:t>mum</a:t>
            </a:r>
            <a:r>
              <a:rPr lang="en-US" sz="1474">
                <a:solidFill>
                  <a:srgbClr val="000000"/>
                </a:solidFill>
                <a:latin typeface="Poppins"/>
                <a:ea typeface="Poppins"/>
                <a:cs typeface="Poppins"/>
                <a:sym typeface="Poppins"/>
              </a:rPr>
              <a:t> </a:t>
            </a:r>
            <a:r>
              <a:rPr lang="en-US" sz="1474">
                <a:solidFill>
                  <a:srgbClr val="000000"/>
                </a:solidFill>
                <a:latin typeface="Poppins"/>
                <a:ea typeface="Poppins"/>
                <a:cs typeface="Poppins"/>
                <a:sym typeface="Poppins"/>
              </a:rPr>
              <a:t>(°</a:t>
            </a:r>
            <a:r>
              <a:rPr lang="en-US" sz="1474">
                <a:solidFill>
                  <a:srgbClr val="000000"/>
                </a:solidFill>
                <a:latin typeface="Poppins"/>
                <a:ea typeface="Poppins"/>
                <a:cs typeface="Poppins"/>
                <a:sym typeface="Poppins"/>
              </a:rPr>
              <a:t>C</a:t>
            </a:r>
            <a:r>
              <a:rPr lang="en-US" sz="1474">
                <a:solidFill>
                  <a:srgbClr val="000000"/>
                </a:solidFill>
                <a:latin typeface="Poppins"/>
                <a:ea typeface="Poppins"/>
                <a:cs typeface="Poppins"/>
                <a:sym typeface="Poppins"/>
              </a:rPr>
              <a:t>) </a:t>
            </a:r>
          </a:p>
          <a:p>
            <a:pPr algn="l" marL="318405" indent="-159202" lvl="1">
              <a:lnSpc>
                <a:spcPts val="2064"/>
              </a:lnSpc>
              <a:buFont typeface="Arial"/>
              <a:buChar char="•"/>
            </a:pPr>
            <a:r>
              <a:rPr lang="en-US" sz="1474">
                <a:solidFill>
                  <a:srgbClr val="000000"/>
                </a:solidFill>
                <a:latin typeface="Poppins"/>
                <a:ea typeface="Poppins"/>
                <a:cs typeface="Poppins"/>
                <a:sym typeface="Poppins"/>
              </a:rPr>
              <a:t>Tx = Suhu </a:t>
            </a:r>
            <a:r>
              <a:rPr lang="en-US" sz="1474">
                <a:solidFill>
                  <a:srgbClr val="000000"/>
                </a:solidFill>
                <a:latin typeface="Poppins"/>
                <a:ea typeface="Poppins"/>
                <a:cs typeface="Poppins"/>
                <a:sym typeface="Poppins"/>
              </a:rPr>
              <a:t>ma</a:t>
            </a:r>
            <a:r>
              <a:rPr lang="en-US" sz="1474">
                <a:solidFill>
                  <a:srgbClr val="000000"/>
                </a:solidFill>
                <a:latin typeface="Poppins"/>
                <a:ea typeface="Poppins"/>
                <a:cs typeface="Poppins"/>
                <a:sym typeface="Poppins"/>
              </a:rPr>
              <a:t>ksimum (°C) </a:t>
            </a:r>
          </a:p>
          <a:p>
            <a:pPr algn="l" marL="318405" indent="-159202" lvl="1">
              <a:lnSpc>
                <a:spcPts val="2064"/>
              </a:lnSpc>
              <a:buFont typeface="Arial"/>
              <a:buChar char="•"/>
            </a:pPr>
            <a:r>
              <a:rPr lang="en-US" sz="1474">
                <a:solidFill>
                  <a:srgbClr val="000000"/>
                </a:solidFill>
                <a:latin typeface="Poppins"/>
                <a:ea typeface="Poppins"/>
                <a:cs typeface="Poppins"/>
                <a:sym typeface="Poppins"/>
              </a:rPr>
              <a:t>Tavg = Suhu rata-rata (°C) </a:t>
            </a:r>
          </a:p>
          <a:p>
            <a:pPr algn="l" marL="318405" indent="-159202" lvl="1">
              <a:lnSpc>
                <a:spcPts val="2064"/>
              </a:lnSpc>
              <a:buFont typeface="Arial"/>
              <a:buChar char="•"/>
            </a:pPr>
            <a:r>
              <a:rPr lang="en-US" sz="1474">
                <a:solidFill>
                  <a:srgbClr val="000000"/>
                </a:solidFill>
                <a:latin typeface="Poppins"/>
                <a:ea typeface="Poppins"/>
                <a:cs typeface="Poppins"/>
                <a:sym typeface="Poppins"/>
              </a:rPr>
              <a:t>RH_avg = kelembaban rata-rata (%) </a:t>
            </a:r>
          </a:p>
          <a:p>
            <a:pPr algn="l" marL="318405" indent="-159202" lvl="1">
              <a:lnSpc>
                <a:spcPts val="2064"/>
              </a:lnSpc>
              <a:buFont typeface="Arial"/>
              <a:buChar char="•"/>
            </a:pPr>
            <a:r>
              <a:rPr lang="en-US" sz="1474">
                <a:solidFill>
                  <a:srgbClr val="000000"/>
                </a:solidFill>
                <a:latin typeface="Poppins"/>
                <a:ea typeface="Poppins"/>
                <a:cs typeface="Poppins"/>
                <a:sym typeface="Poppins"/>
              </a:rPr>
              <a:t>RR = curah hujan (mm) </a:t>
            </a:r>
          </a:p>
          <a:p>
            <a:pPr algn="l" marL="318405" indent="-159202" lvl="1">
              <a:lnSpc>
                <a:spcPts val="2064"/>
              </a:lnSpc>
              <a:buFont typeface="Arial"/>
              <a:buChar char="•"/>
            </a:pPr>
            <a:r>
              <a:rPr lang="en-US" sz="1474">
                <a:solidFill>
                  <a:srgbClr val="000000"/>
                </a:solidFill>
                <a:latin typeface="Poppins"/>
                <a:ea typeface="Poppins"/>
                <a:cs typeface="Poppins"/>
                <a:sym typeface="Poppins"/>
              </a:rPr>
              <a:t>ss = durasi s</a:t>
            </a:r>
            <a:r>
              <a:rPr lang="en-US" sz="1474">
                <a:solidFill>
                  <a:srgbClr val="000000"/>
                </a:solidFill>
                <a:latin typeface="Poppins"/>
                <a:ea typeface="Poppins"/>
                <a:cs typeface="Poppins"/>
                <a:sym typeface="Poppins"/>
              </a:rPr>
              <a:t>i</a:t>
            </a:r>
            <a:r>
              <a:rPr lang="en-US" sz="1474">
                <a:solidFill>
                  <a:srgbClr val="000000"/>
                </a:solidFill>
                <a:latin typeface="Poppins"/>
                <a:ea typeface="Poppins"/>
                <a:cs typeface="Poppins"/>
                <a:sym typeface="Poppins"/>
              </a:rPr>
              <a:t>nar </a:t>
            </a:r>
            <a:r>
              <a:rPr lang="en-US" sz="1474">
                <a:solidFill>
                  <a:srgbClr val="000000"/>
                </a:solidFill>
                <a:latin typeface="Poppins"/>
                <a:ea typeface="Poppins"/>
                <a:cs typeface="Poppins"/>
                <a:sym typeface="Poppins"/>
              </a:rPr>
              <a:t>mata</a:t>
            </a:r>
            <a:r>
              <a:rPr lang="en-US" sz="1474">
                <a:solidFill>
                  <a:srgbClr val="000000"/>
                </a:solidFill>
                <a:latin typeface="Poppins"/>
                <a:ea typeface="Poppins"/>
                <a:cs typeface="Poppins"/>
                <a:sym typeface="Poppins"/>
              </a:rPr>
              <a:t>h</a:t>
            </a:r>
            <a:r>
              <a:rPr lang="en-US" sz="1474">
                <a:solidFill>
                  <a:srgbClr val="000000"/>
                </a:solidFill>
                <a:latin typeface="Poppins"/>
                <a:ea typeface="Poppins"/>
                <a:cs typeface="Poppins"/>
                <a:sym typeface="Poppins"/>
              </a:rPr>
              <a:t>a</a:t>
            </a:r>
            <a:r>
              <a:rPr lang="en-US" sz="1474">
                <a:solidFill>
                  <a:srgbClr val="000000"/>
                </a:solidFill>
                <a:latin typeface="Poppins"/>
                <a:ea typeface="Poppins"/>
                <a:cs typeface="Poppins"/>
                <a:sym typeface="Poppins"/>
              </a:rPr>
              <a:t>ri (j</a:t>
            </a:r>
            <a:r>
              <a:rPr lang="en-US" sz="1474">
                <a:solidFill>
                  <a:srgbClr val="000000"/>
                </a:solidFill>
                <a:latin typeface="Poppins"/>
                <a:ea typeface="Poppins"/>
                <a:cs typeface="Poppins"/>
                <a:sym typeface="Poppins"/>
              </a:rPr>
              <a:t>a</a:t>
            </a:r>
            <a:r>
              <a:rPr lang="en-US" sz="1474">
                <a:solidFill>
                  <a:srgbClr val="000000"/>
                </a:solidFill>
                <a:latin typeface="Poppins"/>
                <a:ea typeface="Poppins"/>
                <a:cs typeface="Poppins"/>
                <a:sym typeface="Poppins"/>
              </a:rPr>
              <a:t>m) </a:t>
            </a:r>
          </a:p>
          <a:p>
            <a:pPr algn="l" marL="318405" indent="-159202" lvl="1">
              <a:lnSpc>
                <a:spcPts val="2064"/>
              </a:lnSpc>
              <a:buFont typeface="Arial"/>
              <a:buChar char="•"/>
            </a:pPr>
            <a:r>
              <a:rPr lang="en-US" sz="1474">
                <a:solidFill>
                  <a:srgbClr val="000000"/>
                </a:solidFill>
                <a:latin typeface="Poppins"/>
                <a:ea typeface="Poppins"/>
                <a:cs typeface="Poppins"/>
                <a:sym typeface="Poppins"/>
              </a:rPr>
              <a:t>ff</a:t>
            </a:r>
            <a:r>
              <a:rPr lang="en-US" sz="1474">
                <a:solidFill>
                  <a:srgbClr val="000000"/>
                </a:solidFill>
                <a:latin typeface="Poppins"/>
                <a:ea typeface="Poppins"/>
                <a:cs typeface="Poppins"/>
                <a:sym typeface="Poppins"/>
              </a:rPr>
              <a:t>_</a:t>
            </a:r>
            <a:r>
              <a:rPr lang="en-US" sz="1474">
                <a:solidFill>
                  <a:srgbClr val="000000"/>
                </a:solidFill>
                <a:latin typeface="Poppins"/>
                <a:ea typeface="Poppins"/>
                <a:cs typeface="Poppins"/>
                <a:sym typeface="Poppins"/>
              </a:rPr>
              <a:t>x = k</a:t>
            </a:r>
            <a:r>
              <a:rPr lang="en-US" sz="1474">
                <a:solidFill>
                  <a:srgbClr val="000000"/>
                </a:solidFill>
                <a:latin typeface="Poppins"/>
                <a:ea typeface="Poppins"/>
                <a:cs typeface="Poppins"/>
                <a:sym typeface="Poppins"/>
              </a:rPr>
              <a:t>e</a:t>
            </a:r>
            <a:r>
              <a:rPr lang="en-US" sz="1474">
                <a:solidFill>
                  <a:srgbClr val="000000"/>
                </a:solidFill>
                <a:latin typeface="Poppins"/>
                <a:ea typeface="Poppins"/>
                <a:cs typeface="Poppins"/>
                <a:sym typeface="Poppins"/>
              </a:rPr>
              <a:t>cepa</a:t>
            </a:r>
            <a:r>
              <a:rPr lang="en-US" sz="1474">
                <a:solidFill>
                  <a:srgbClr val="000000"/>
                </a:solidFill>
                <a:latin typeface="Poppins"/>
                <a:ea typeface="Poppins"/>
                <a:cs typeface="Poppins"/>
                <a:sym typeface="Poppins"/>
              </a:rPr>
              <a:t>ta</a:t>
            </a:r>
            <a:r>
              <a:rPr lang="en-US" sz="1474">
                <a:solidFill>
                  <a:srgbClr val="000000"/>
                </a:solidFill>
                <a:latin typeface="Poppins"/>
                <a:ea typeface="Poppins"/>
                <a:cs typeface="Poppins"/>
                <a:sym typeface="Poppins"/>
              </a:rPr>
              <a:t>n ang</a:t>
            </a:r>
            <a:r>
              <a:rPr lang="en-US" sz="1474">
                <a:solidFill>
                  <a:srgbClr val="000000"/>
                </a:solidFill>
                <a:latin typeface="Poppins"/>
                <a:ea typeface="Poppins"/>
                <a:cs typeface="Poppins"/>
                <a:sym typeface="Poppins"/>
              </a:rPr>
              <a:t>in</a:t>
            </a:r>
            <a:r>
              <a:rPr lang="en-US" sz="1474">
                <a:solidFill>
                  <a:srgbClr val="000000"/>
                </a:solidFill>
                <a:latin typeface="Poppins"/>
                <a:ea typeface="Poppins"/>
                <a:cs typeface="Poppins"/>
                <a:sym typeface="Poppins"/>
              </a:rPr>
              <a:t> m</a:t>
            </a:r>
            <a:r>
              <a:rPr lang="en-US" sz="1474">
                <a:solidFill>
                  <a:srgbClr val="000000"/>
                </a:solidFill>
                <a:latin typeface="Poppins"/>
                <a:ea typeface="Poppins"/>
                <a:cs typeface="Poppins"/>
                <a:sym typeface="Poppins"/>
              </a:rPr>
              <a:t>a</a:t>
            </a:r>
            <a:r>
              <a:rPr lang="en-US" sz="1474">
                <a:solidFill>
                  <a:srgbClr val="000000"/>
                </a:solidFill>
                <a:latin typeface="Poppins"/>
                <a:ea typeface="Poppins"/>
                <a:cs typeface="Poppins"/>
                <a:sym typeface="Poppins"/>
              </a:rPr>
              <a:t>ks</a:t>
            </a:r>
            <a:r>
              <a:rPr lang="en-US" sz="1474">
                <a:solidFill>
                  <a:srgbClr val="000000"/>
                </a:solidFill>
                <a:latin typeface="Poppins"/>
                <a:ea typeface="Poppins"/>
                <a:cs typeface="Poppins"/>
                <a:sym typeface="Poppins"/>
              </a:rPr>
              <a:t>i</a:t>
            </a:r>
            <a:r>
              <a:rPr lang="en-US" sz="1474">
                <a:solidFill>
                  <a:srgbClr val="000000"/>
                </a:solidFill>
                <a:latin typeface="Poppins"/>
                <a:ea typeface="Poppins"/>
                <a:cs typeface="Poppins"/>
                <a:sym typeface="Poppins"/>
              </a:rPr>
              <a:t>mum (m/</a:t>
            </a:r>
            <a:r>
              <a:rPr lang="en-US" sz="1474">
                <a:solidFill>
                  <a:srgbClr val="000000"/>
                </a:solidFill>
                <a:latin typeface="Poppins"/>
                <a:ea typeface="Poppins"/>
                <a:cs typeface="Poppins"/>
                <a:sym typeface="Poppins"/>
              </a:rPr>
              <a:t>s</a:t>
            </a:r>
            <a:r>
              <a:rPr lang="en-US" sz="1474">
                <a:solidFill>
                  <a:srgbClr val="000000"/>
                </a:solidFill>
                <a:latin typeface="Poppins"/>
                <a:ea typeface="Poppins"/>
                <a:cs typeface="Poppins"/>
                <a:sym typeface="Poppins"/>
              </a:rPr>
              <a:t>) </a:t>
            </a:r>
          </a:p>
          <a:p>
            <a:pPr algn="l" marL="318405" indent="-159202" lvl="1">
              <a:lnSpc>
                <a:spcPts val="2064"/>
              </a:lnSpc>
              <a:buFont typeface="Arial"/>
              <a:buChar char="•"/>
            </a:pPr>
            <a:r>
              <a:rPr lang="en-US" sz="1474">
                <a:solidFill>
                  <a:srgbClr val="000000"/>
                </a:solidFill>
                <a:latin typeface="Poppins"/>
                <a:ea typeface="Poppins"/>
                <a:cs typeface="Poppins"/>
                <a:sym typeface="Poppins"/>
              </a:rPr>
              <a:t>ddd_x = arah angin pada kecepatan maksimum (°) </a:t>
            </a:r>
          </a:p>
          <a:p>
            <a:pPr algn="l" marL="318405" indent="-159202" lvl="1">
              <a:lnSpc>
                <a:spcPts val="2064"/>
              </a:lnSpc>
              <a:buFont typeface="Arial"/>
              <a:buChar char="•"/>
            </a:pPr>
            <a:r>
              <a:rPr lang="en-US" sz="1474">
                <a:solidFill>
                  <a:srgbClr val="000000"/>
                </a:solidFill>
                <a:latin typeface="Poppins"/>
                <a:ea typeface="Poppins"/>
                <a:cs typeface="Poppins"/>
                <a:sym typeface="Poppins"/>
              </a:rPr>
              <a:t>ff_avg = kecepatan angin rata-rata (m/s) </a:t>
            </a:r>
          </a:p>
          <a:p>
            <a:pPr algn="l" marL="318405" indent="-159202" lvl="1">
              <a:lnSpc>
                <a:spcPts val="2064"/>
              </a:lnSpc>
              <a:buFont typeface="Arial"/>
              <a:buChar char="•"/>
            </a:pPr>
            <a:r>
              <a:rPr lang="en-US" sz="1474">
                <a:solidFill>
                  <a:srgbClr val="000000"/>
                </a:solidFill>
                <a:latin typeface="Poppins"/>
                <a:ea typeface="Poppins"/>
                <a:cs typeface="Poppins"/>
                <a:sym typeface="Poppins"/>
              </a:rPr>
              <a:t>ddd_car = arah angin dominan (°) </a:t>
            </a:r>
          </a:p>
          <a:p>
            <a:pPr algn="l">
              <a:lnSpc>
                <a:spcPts val="2064"/>
              </a:lnSpc>
              <a:spcBef>
                <a:spcPct val="0"/>
              </a:spcBef>
            </a:pPr>
          </a:p>
        </p:txBody>
      </p:sp>
      <p:sp>
        <p:nvSpPr>
          <p:cNvPr name="TextBox 13" id="13"/>
          <p:cNvSpPr txBox="true"/>
          <p:nvPr/>
        </p:nvSpPr>
        <p:spPr>
          <a:xfrm rot="0">
            <a:off x="5401980" y="3882574"/>
            <a:ext cx="4078136" cy="2550556"/>
          </a:xfrm>
          <a:prstGeom prst="rect">
            <a:avLst/>
          </a:prstGeom>
        </p:spPr>
        <p:txBody>
          <a:bodyPr anchor="t" rtlCol="false" tIns="0" lIns="0" bIns="0" rIns="0">
            <a:spAutoFit/>
          </a:bodyPr>
          <a:lstStyle/>
          <a:p>
            <a:pPr algn="l">
              <a:lnSpc>
                <a:spcPts val="2255"/>
              </a:lnSpc>
            </a:pPr>
            <a:r>
              <a:rPr lang="en-US" sz="1611">
                <a:solidFill>
                  <a:srgbClr val="000000"/>
                </a:solidFill>
                <a:latin typeface="Poppins"/>
                <a:ea typeface="Poppins"/>
                <a:cs typeface="Poppins"/>
                <a:sym typeface="Poppins"/>
              </a:rPr>
              <a:t>Fitur-fitur untuk station_detail.csv </a:t>
            </a:r>
          </a:p>
          <a:p>
            <a:pPr algn="l" marL="347834" indent="-173917" lvl="1">
              <a:lnSpc>
                <a:spcPts val="2255"/>
              </a:lnSpc>
              <a:buFont typeface="Arial"/>
              <a:buChar char="•"/>
            </a:pPr>
            <a:r>
              <a:rPr lang="en-US" sz="1611">
                <a:solidFill>
                  <a:srgbClr val="000000"/>
                </a:solidFill>
                <a:latin typeface="Poppins"/>
                <a:ea typeface="Poppins"/>
                <a:cs typeface="Poppins"/>
                <a:sym typeface="Poppins"/>
              </a:rPr>
              <a:t>stat</a:t>
            </a:r>
            <a:r>
              <a:rPr lang="en-US" sz="1611">
                <a:solidFill>
                  <a:srgbClr val="000000"/>
                </a:solidFill>
                <a:latin typeface="Poppins"/>
                <a:ea typeface="Poppins"/>
                <a:cs typeface="Poppins"/>
                <a:sym typeface="Poppins"/>
              </a:rPr>
              <a:t>io</a:t>
            </a:r>
            <a:r>
              <a:rPr lang="en-US" sz="1611">
                <a:solidFill>
                  <a:srgbClr val="000000"/>
                </a:solidFill>
                <a:latin typeface="Poppins"/>
                <a:ea typeface="Poppins"/>
                <a:cs typeface="Poppins"/>
                <a:sym typeface="Poppins"/>
              </a:rPr>
              <a:t>n_id </a:t>
            </a:r>
          </a:p>
          <a:p>
            <a:pPr algn="l" marL="347834" indent="-173917" lvl="1">
              <a:lnSpc>
                <a:spcPts val="2255"/>
              </a:lnSpc>
              <a:buFont typeface="Arial"/>
              <a:buChar char="•"/>
            </a:pPr>
            <a:r>
              <a:rPr lang="en-US" sz="1611">
                <a:solidFill>
                  <a:srgbClr val="000000"/>
                </a:solidFill>
                <a:latin typeface="Poppins"/>
                <a:ea typeface="Poppins"/>
                <a:cs typeface="Poppins"/>
                <a:sym typeface="Poppins"/>
              </a:rPr>
              <a:t>station_name </a:t>
            </a:r>
          </a:p>
          <a:p>
            <a:pPr algn="l" marL="347834" indent="-173917" lvl="1">
              <a:lnSpc>
                <a:spcPts val="2255"/>
              </a:lnSpc>
              <a:buFont typeface="Arial"/>
              <a:buChar char="•"/>
            </a:pPr>
            <a:r>
              <a:rPr lang="en-US" sz="1611">
                <a:solidFill>
                  <a:srgbClr val="000000"/>
                </a:solidFill>
                <a:latin typeface="Poppins"/>
                <a:ea typeface="Poppins"/>
                <a:cs typeface="Poppins"/>
                <a:sym typeface="Poppins"/>
              </a:rPr>
              <a:t>reg</a:t>
            </a:r>
            <a:r>
              <a:rPr lang="en-US" sz="1611">
                <a:solidFill>
                  <a:srgbClr val="000000"/>
                </a:solidFill>
                <a:latin typeface="Poppins"/>
                <a:ea typeface="Poppins"/>
                <a:cs typeface="Poppins"/>
                <a:sym typeface="Poppins"/>
              </a:rPr>
              <a:t>ion_</a:t>
            </a:r>
            <a:r>
              <a:rPr lang="en-US" sz="1611">
                <a:solidFill>
                  <a:srgbClr val="000000"/>
                </a:solidFill>
                <a:latin typeface="Poppins"/>
                <a:ea typeface="Poppins"/>
                <a:cs typeface="Poppins"/>
                <a:sym typeface="Poppins"/>
              </a:rPr>
              <a:t>na</a:t>
            </a:r>
            <a:r>
              <a:rPr lang="en-US" sz="1611">
                <a:solidFill>
                  <a:srgbClr val="000000"/>
                </a:solidFill>
                <a:latin typeface="Poppins"/>
                <a:ea typeface="Poppins"/>
                <a:cs typeface="Poppins"/>
                <a:sym typeface="Poppins"/>
              </a:rPr>
              <a:t>me </a:t>
            </a:r>
          </a:p>
          <a:p>
            <a:pPr algn="l" marL="347834" indent="-173917" lvl="1">
              <a:lnSpc>
                <a:spcPts val="2255"/>
              </a:lnSpc>
              <a:buFont typeface="Arial"/>
              <a:buChar char="•"/>
            </a:pPr>
            <a:r>
              <a:rPr lang="en-US" sz="1611">
                <a:solidFill>
                  <a:srgbClr val="000000"/>
                </a:solidFill>
                <a:latin typeface="Poppins"/>
                <a:ea typeface="Poppins"/>
                <a:cs typeface="Poppins"/>
                <a:sym typeface="Poppins"/>
              </a:rPr>
              <a:t>lat</a:t>
            </a:r>
            <a:r>
              <a:rPr lang="en-US" sz="1611">
                <a:solidFill>
                  <a:srgbClr val="000000"/>
                </a:solidFill>
                <a:latin typeface="Poppins"/>
                <a:ea typeface="Poppins"/>
                <a:cs typeface="Poppins"/>
                <a:sym typeface="Poppins"/>
              </a:rPr>
              <a:t>i</a:t>
            </a:r>
            <a:r>
              <a:rPr lang="en-US" sz="1611">
                <a:solidFill>
                  <a:srgbClr val="000000"/>
                </a:solidFill>
                <a:latin typeface="Poppins"/>
                <a:ea typeface="Poppins"/>
                <a:cs typeface="Poppins"/>
                <a:sym typeface="Poppins"/>
              </a:rPr>
              <a:t>t</a:t>
            </a:r>
            <a:r>
              <a:rPr lang="en-US" sz="1611">
                <a:solidFill>
                  <a:srgbClr val="000000"/>
                </a:solidFill>
                <a:latin typeface="Poppins"/>
                <a:ea typeface="Poppins"/>
                <a:cs typeface="Poppins"/>
                <a:sym typeface="Poppins"/>
              </a:rPr>
              <a:t>u</a:t>
            </a:r>
            <a:r>
              <a:rPr lang="en-US" sz="1611">
                <a:solidFill>
                  <a:srgbClr val="000000"/>
                </a:solidFill>
                <a:latin typeface="Poppins"/>
                <a:ea typeface="Poppins"/>
                <a:cs typeface="Poppins"/>
                <a:sym typeface="Poppins"/>
              </a:rPr>
              <a:t>de </a:t>
            </a:r>
          </a:p>
          <a:p>
            <a:pPr algn="l" marL="347834" indent="-173917" lvl="1">
              <a:lnSpc>
                <a:spcPts val="2255"/>
              </a:lnSpc>
              <a:buFont typeface="Arial"/>
              <a:buChar char="•"/>
            </a:pPr>
            <a:r>
              <a:rPr lang="en-US" sz="1611">
                <a:solidFill>
                  <a:srgbClr val="000000"/>
                </a:solidFill>
                <a:latin typeface="Poppins"/>
                <a:ea typeface="Poppins"/>
                <a:cs typeface="Poppins"/>
                <a:sym typeface="Poppins"/>
              </a:rPr>
              <a:t>longitude </a:t>
            </a:r>
          </a:p>
          <a:p>
            <a:pPr algn="l" marL="347834" indent="-173917" lvl="1">
              <a:lnSpc>
                <a:spcPts val="2255"/>
              </a:lnSpc>
              <a:buFont typeface="Arial"/>
              <a:buChar char="•"/>
            </a:pPr>
            <a:r>
              <a:rPr lang="en-US" sz="1611">
                <a:solidFill>
                  <a:srgbClr val="000000"/>
                </a:solidFill>
                <a:latin typeface="Poppins"/>
                <a:ea typeface="Poppins"/>
                <a:cs typeface="Poppins"/>
                <a:sym typeface="Poppins"/>
              </a:rPr>
              <a:t>region_id </a:t>
            </a:r>
          </a:p>
          <a:p>
            <a:pPr algn="l" marL="347834" indent="-173917" lvl="1">
              <a:lnSpc>
                <a:spcPts val="2255"/>
              </a:lnSpc>
              <a:buFont typeface="Arial"/>
              <a:buChar char="•"/>
            </a:pPr>
            <a:r>
              <a:rPr lang="en-US" sz="1611">
                <a:solidFill>
                  <a:srgbClr val="000000"/>
                </a:solidFill>
                <a:latin typeface="Poppins"/>
                <a:ea typeface="Poppins"/>
                <a:cs typeface="Poppins"/>
                <a:sym typeface="Poppins"/>
              </a:rPr>
              <a:t>province_id </a:t>
            </a:r>
          </a:p>
          <a:p>
            <a:pPr algn="l">
              <a:lnSpc>
                <a:spcPts val="2255"/>
              </a:lnSpc>
              <a:spcBef>
                <a:spcPct val="0"/>
              </a:spcBef>
            </a:pPr>
          </a:p>
        </p:txBody>
      </p:sp>
      <p:sp>
        <p:nvSpPr>
          <p:cNvPr name="TextBox 14" id="14"/>
          <p:cNvSpPr txBox="true"/>
          <p:nvPr/>
        </p:nvSpPr>
        <p:spPr>
          <a:xfrm rot="0">
            <a:off x="5401980" y="6385505"/>
            <a:ext cx="3513821" cy="986519"/>
          </a:xfrm>
          <a:prstGeom prst="rect">
            <a:avLst/>
          </a:prstGeom>
        </p:spPr>
        <p:txBody>
          <a:bodyPr anchor="t" rtlCol="false" tIns="0" lIns="0" bIns="0" rIns="0">
            <a:spAutoFit/>
          </a:bodyPr>
          <a:lstStyle/>
          <a:p>
            <a:pPr algn="l">
              <a:lnSpc>
                <a:spcPts val="1943"/>
              </a:lnSpc>
            </a:pPr>
            <a:r>
              <a:rPr lang="en-US" sz="1388">
                <a:solidFill>
                  <a:srgbClr val="000000"/>
                </a:solidFill>
                <a:latin typeface="Poppins"/>
                <a:ea typeface="Poppins"/>
                <a:cs typeface="Poppins"/>
                <a:sym typeface="Poppins"/>
              </a:rPr>
              <a:t>Fitur-fitur untuk province_detail.csv </a:t>
            </a:r>
          </a:p>
          <a:p>
            <a:pPr algn="l" marL="299703" indent="-149851" lvl="1">
              <a:lnSpc>
                <a:spcPts val="1943"/>
              </a:lnSpc>
              <a:buFont typeface="Arial"/>
              <a:buChar char="•"/>
            </a:pPr>
            <a:r>
              <a:rPr lang="en-US" sz="1388">
                <a:solidFill>
                  <a:srgbClr val="000000"/>
                </a:solidFill>
                <a:latin typeface="Poppins"/>
                <a:ea typeface="Poppins"/>
                <a:cs typeface="Poppins"/>
                <a:sym typeface="Poppins"/>
              </a:rPr>
              <a:t>p</a:t>
            </a:r>
            <a:r>
              <a:rPr lang="en-US" sz="1388">
                <a:solidFill>
                  <a:srgbClr val="000000"/>
                </a:solidFill>
                <a:latin typeface="Poppins"/>
                <a:ea typeface="Poppins"/>
                <a:cs typeface="Poppins"/>
                <a:sym typeface="Poppins"/>
              </a:rPr>
              <a:t>r</a:t>
            </a:r>
            <a:r>
              <a:rPr lang="en-US" sz="1388">
                <a:solidFill>
                  <a:srgbClr val="000000"/>
                </a:solidFill>
                <a:latin typeface="Poppins"/>
                <a:ea typeface="Poppins"/>
                <a:cs typeface="Poppins"/>
                <a:sym typeface="Poppins"/>
              </a:rPr>
              <a:t>ov</a:t>
            </a:r>
            <a:r>
              <a:rPr lang="en-US" sz="1388">
                <a:solidFill>
                  <a:srgbClr val="000000"/>
                </a:solidFill>
                <a:latin typeface="Poppins"/>
                <a:ea typeface="Poppins"/>
                <a:cs typeface="Poppins"/>
                <a:sym typeface="Poppins"/>
              </a:rPr>
              <a:t>i</a:t>
            </a:r>
            <a:r>
              <a:rPr lang="en-US" sz="1388">
                <a:solidFill>
                  <a:srgbClr val="000000"/>
                </a:solidFill>
                <a:latin typeface="Poppins"/>
                <a:ea typeface="Poppins"/>
                <a:cs typeface="Poppins"/>
                <a:sym typeface="Poppins"/>
              </a:rPr>
              <a:t>nce_id </a:t>
            </a:r>
          </a:p>
          <a:p>
            <a:pPr algn="l" marL="299703" indent="-149851" lvl="1">
              <a:lnSpc>
                <a:spcPts val="1943"/>
              </a:lnSpc>
              <a:buFont typeface="Arial"/>
              <a:buChar char="•"/>
            </a:pPr>
            <a:r>
              <a:rPr lang="en-US" sz="1388">
                <a:solidFill>
                  <a:srgbClr val="000000"/>
                </a:solidFill>
                <a:latin typeface="Poppins"/>
                <a:ea typeface="Poppins"/>
                <a:cs typeface="Poppins"/>
                <a:sym typeface="Poppins"/>
              </a:rPr>
              <a:t>province_name </a:t>
            </a:r>
          </a:p>
          <a:p>
            <a:pPr algn="l">
              <a:lnSpc>
                <a:spcPts val="1943"/>
              </a:lnSpc>
              <a:spcBef>
                <a:spcPct val="0"/>
              </a:spcBef>
            </a:pPr>
          </a:p>
        </p:txBody>
      </p:sp>
      <p:sp>
        <p:nvSpPr>
          <p:cNvPr name="TextBox 15" id="15"/>
          <p:cNvSpPr txBox="true"/>
          <p:nvPr/>
        </p:nvSpPr>
        <p:spPr>
          <a:xfrm rot="0">
            <a:off x="9144000" y="2008562"/>
            <a:ext cx="8418220" cy="1572235"/>
          </a:xfrm>
          <a:prstGeom prst="rect">
            <a:avLst/>
          </a:prstGeom>
        </p:spPr>
        <p:txBody>
          <a:bodyPr anchor="t" rtlCol="false" tIns="0" lIns="0" bIns="0" rIns="0">
            <a:spAutoFit/>
          </a:bodyPr>
          <a:lstStyle/>
          <a:p>
            <a:pPr algn="l">
              <a:lnSpc>
                <a:spcPts val="3116"/>
              </a:lnSpc>
              <a:spcBef>
                <a:spcPct val="0"/>
              </a:spcBef>
            </a:pPr>
            <a:r>
              <a:rPr lang="en-US" sz="2225" b="true">
                <a:solidFill>
                  <a:srgbClr val="000000"/>
                </a:solidFill>
                <a:latin typeface="Poppins Bold"/>
                <a:ea typeface="Poppins Bold"/>
                <a:cs typeface="Poppins Bold"/>
                <a:sym typeface="Poppins Bold"/>
              </a:rPr>
              <a:t>Data kepadatan penduduk</a:t>
            </a:r>
            <a:r>
              <a:rPr lang="en-US" sz="2225">
                <a:solidFill>
                  <a:srgbClr val="000000"/>
                </a:solidFill>
                <a:latin typeface="Poppins"/>
                <a:ea typeface="Poppins"/>
                <a:cs typeface="Poppins"/>
                <a:sym typeface="Poppins"/>
              </a:rPr>
              <a:t> tahun 2019 dan 2020 diambil </a:t>
            </a:r>
            <a:r>
              <a:rPr lang="en-US" sz="2225">
                <a:solidFill>
                  <a:srgbClr val="000000"/>
                </a:solidFill>
                <a:latin typeface="Poppins"/>
                <a:ea typeface="Poppins"/>
                <a:cs typeface="Poppins"/>
                <a:sym typeface="Poppins"/>
              </a:rPr>
              <a:t>dalam bentuk file CSV untuk menghasilkan dataframe df19 (d</a:t>
            </a:r>
            <a:r>
              <a:rPr lang="en-US" sz="2225">
                <a:solidFill>
                  <a:srgbClr val="000000"/>
                </a:solidFill>
                <a:latin typeface="Poppins"/>
                <a:ea typeface="Poppins"/>
                <a:cs typeface="Poppins"/>
                <a:sym typeface="Poppins"/>
              </a:rPr>
              <a:t>at</a:t>
            </a:r>
            <a:r>
              <a:rPr lang="en-US" sz="2225">
                <a:solidFill>
                  <a:srgbClr val="000000"/>
                </a:solidFill>
                <a:latin typeface="Poppins"/>
                <a:ea typeface="Poppins"/>
                <a:cs typeface="Poppins"/>
                <a:sym typeface="Poppins"/>
              </a:rPr>
              <a:t>a k</a:t>
            </a:r>
            <a:r>
              <a:rPr lang="en-US" sz="2225">
                <a:solidFill>
                  <a:srgbClr val="000000"/>
                </a:solidFill>
                <a:latin typeface="Poppins"/>
                <a:ea typeface="Poppins"/>
                <a:cs typeface="Poppins"/>
                <a:sym typeface="Poppins"/>
              </a:rPr>
              <a:t>e</a:t>
            </a:r>
            <a:r>
              <a:rPr lang="en-US" sz="2225">
                <a:solidFill>
                  <a:srgbClr val="000000"/>
                </a:solidFill>
                <a:latin typeface="Poppins"/>
                <a:ea typeface="Poppins"/>
                <a:cs typeface="Poppins"/>
                <a:sym typeface="Poppins"/>
              </a:rPr>
              <a:t>pa</a:t>
            </a:r>
            <a:r>
              <a:rPr lang="en-US" sz="2225">
                <a:solidFill>
                  <a:srgbClr val="000000"/>
                </a:solidFill>
                <a:latin typeface="Poppins"/>
                <a:ea typeface="Poppins"/>
                <a:cs typeface="Poppins"/>
                <a:sym typeface="Poppins"/>
              </a:rPr>
              <a:t>data</a:t>
            </a:r>
            <a:r>
              <a:rPr lang="en-US" sz="2225">
                <a:solidFill>
                  <a:srgbClr val="000000"/>
                </a:solidFill>
                <a:latin typeface="Poppins"/>
                <a:ea typeface="Poppins"/>
                <a:cs typeface="Poppins"/>
                <a:sym typeface="Poppins"/>
              </a:rPr>
              <a:t>n penduduk </a:t>
            </a:r>
            <a:r>
              <a:rPr lang="en-US" sz="2225">
                <a:solidFill>
                  <a:srgbClr val="000000"/>
                </a:solidFill>
                <a:latin typeface="Poppins"/>
                <a:ea typeface="Poppins"/>
                <a:cs typeface="Poppins"/>
                <a:sym typeface="Poppins"/>
              </a:rPr>
              <a:t>ta</a:t>
            </a:r>
            <a:r>
              <a:rPr lang="en-US" sz="2225">
                <a:solidFill>
                  <a:srgbClr val="000000"/>
                </a:solidFill>
                <a:latin typeface="Poppins"/>
                <a:ea typeface="Poppins"/>
                <a:cs typeface="Poppins"/>
                <a:sym typeface="Poppins"/>
              </a:rPr>
              <a:t>hun 2019) dan df20 (da</a:t>
            </a:r>
            <a:r>
              <a:rPr lang="en-US" sz="2225">
                <a:solidFill>
                  <a:srgbClr val="000000"/>
                </a:solidFill>
                <a:latin typeface="Poppins"/>
                <a:ea typeface="Poppins"/>
                <a:cs typeface="Poppins"/>
                <a:sym typeface="Poppins"/>
              </a:rPr>
              <a:t>ta</a:t>
            </a:r>
            <a:r>
              <a:rPr lang="en-US" sz="2225">
                <a:solidFill>
                  <a:srgbClr val="000000"/>
                </a:solidFill>
                <a:latin typeface="Poppins"/>
                <a:ea typeface="Poppins"/>
                <a:cs typeface="Poppins"/>
                <a:sym typeface="Poppins"/>
              </a:rPr>
              <a:t> kepadatan </a:t>
            </a:r>
            <a:r>
              <a:rPr lang="en-US" sz="2225">
                <a:solidFill>
                  <a:srgbClr val="000000"/>
                </a:solidFill>
                <a:latin typeface="Poppins"/>
                <a:ea typeface="Poppins"/>
                <a:cs typeface="Poppins"/>
                <a:sym typeface="Poppins"/>
              </a:rPr>
              <a:t>p</a:t>
            </a:r>
            <a:r>
              <a:rPr lang="en-US" sz="2225">
                <a:solidFill>
                  <a:srgbClr val="000000"/>
                </a:solidFill>
                <a:latin typeface="Poppins"/>
                <a:ea typeface="Poppins"/>
                <a:cs typeface="Poppins"/>
                <a:sym typeface="Poppins"/>
              </a:rPr>
              <a:t>e</a:t>
            </a:r>
            <a:r>
              <a:rPr lang="en-US" sz="2225">
                <a:solidFill>
                  <a:srgbClr val="000000"/>
                </a:solidFill>
                <a:latin typeface="Poppins"/>
                <a:ea typeface="Poppins"/>
                <a:cs typeface="Poppins"/>
                <a:sym typeface="Poppins"/>
              </a:rPr>
              <a:t>n</a:t>
            </a:r>
            <a:r>
              <a:rPr lang="en-US" sz="2225">
                <a:solidFill>
                  <a:srgbClr val="000000"/>
                </a:solidFill>
                <a:latin typeface="Poppins"/>
                <a:ea typeface="Poppins"/>
                <a:cs typeface="Poppins"/>
                <a:sym typeface="Poppins"/>
              </a:rPr>
              <a:t>du</a:t>
            </a:r>
            <a:r>
              <a:rPr lang="en-US" sz="2225">
                <a:solidFill>
                  <a:srgbClr val="000000"/>
                </a:solidFill>
                <a:latin typeface="Poppins"/>
                <a:ea typeface="Poppins"/>
                <a:cs typeface="Poppins"/>
                <a:sym typeface="Poppins"/>
              </a:rPr>
              <a:t>d</a:t>
            </a:r>
            <a:r>
              <a:rPr lang="en-US" sz="2225">
                <a:solidFill>
                  <a:srgbClr val="000000"/>
                </a:solidFill>
                <a:latin typeface="Poppins"/>
                <a:ea typeface="Poppins"/>
                <a:cs typeface="Poppins"/>
                <a:sym typeface="Poppins"/>
              </a:rPr>
              <a:t>uk </a:t>
            </a:r>
            <a:r>
              <a:rPr lang="en-US" sz="2225">
                <a:solidFill>
                  <a:srgbClr val="000000"/>
                </a:solidFill>
                <a:latin typeface="Poppins"/>
                <a:ea typeface="Poppins"/>
                <a:cs typeface="Poppins"/>
                <a:sym typeface="Poppins"/>
              </a:rPr>
              <a:t>ta</a:t>
            </a:r>
            <a:r>
              <a:rPr lang="en-US" sz="2225">
                <a:solidFill>
                  <a:srgbClr val="000000"/>
                </a:solidFill>
                <a:latin typeface="Poppins"/>
                <a:ea typeface="Poppins"/>
                <a:cs typeface="Poppins"/>
                <a:sym typeface="Poppins"/>
              </a:rPr>
              <a:t>hun 2020).</a:t>
            </a:r>
          </a:p>
        </p:txBody>
      </p:sp>
      <p:sp>
        <p:nvSpPr>
          <p:cNvPr name="TextBox 16" id="16"/>
          <p:cNvSpPr txBox="true"/>
          <p:nvPr/>
        </p:nvSpPr>
        <p:spPr>
          <a:xfrm rot="0">
            <a:off x="9287276" y="5590003"/>
            <a:ext cx="8046745" cy="791185"/>
          </a:xfrm>
          <a:prstGeom prst="rect">
            <a:avLst/>
          </a:prstGeom>
        </p:spPr>
        <p:txBody>
          <a:bodyPr anchor="t" rtlCol="false" tIns="0" lIns="0" bIns="0" rIns="0">
            <a:spAutoFit/>
          </a:bodyPr>
          <a:lstStyle/>
          <a:p>
            <a:pPr algn="l">
              <a:lnSpc>
                <a:spcPts val="3116"/>
              </a:lnSpc>
              <a:spcBef>
                <a:spcPct val="0"/>
              </a:spcBef>
            </a:pPr>
            <a:r>
              <a:rPr lang="en-US" sz="2225" b="true">
                <a:solidFill>
                  <a:srgbClr val="000000"/>
                </a:solidFill>
                <a:latin typeface="Poppins Bold"/>
                <a:ea typeface="Poppins Bold"/>
                <a:cs typeface="Poppins Bold"/>
                <a:sym typeface="Poppins Bold"/>
              </a:rPr>
              <a:t>Data kasus DBD</a:t>
            </a:r>
            <a:r>
              <a:rPr lang="en-US" sz="2225">
                <a:solidFill>
                  <a:srgbClr val="000000"/>
                </a:solidFill>
                <a:latin typeface="Poppins"/>
                <a:ea typeface="Poppins"/>
                <a:cs typeface="Poppins"/>
                <a:sym typeface="Poppins"/>
              </a:rPr>
              <a:t> </a:t>
            </a:r>
            <a:r>
              <a:rPr lang="en-US" sz="2225">
                <a:solidFill>
                  <a:srgbClr val="000000"/>
                </a:solidFill>
                <a:latin typeface="Poppins"/>
                <a:ea typeface="Poppins"/>
                <a:cs typeface="Poppins"/>
                <a:sym typeface="Poppins"/>
              </a:rPr>
              <a:t>berformat PDF yang diroses melalui ekstraksi atau scraping tabel pada file PDF.</a:t>
            </a:r>
          </a:p>
        </p:txBody>
      </p:sp>
      <p:sp>
        <p:nvSpPr>
          <p:cNvPr name="TextBox 17" id="17"/>
          <p:cNvSpPr txBox="true"/>
          <p:nvPr/>
        </p:nvSpPr>
        <p:spPr>
          <a:xfrm rot="0">
            <a:off x="9403933" y="6424253"/>
            <a:ext cx="4703832" cy="3270115"/>
          </a:xfrm>
          <a:prstGeom prst="rect">
            <a:avLst/>
          </a:prstGeom>
        </p:spPr>
        <p:txBody>
          <a:bodyPr anchor="t" rtlCol="false" tIns="0" lIns="0" bIns="0" rIns="0">
            <a:spAutoFit/>
          </a:bodyPr>
          <a:lstStyle/>
          <a:p>
            <a:pPr algn="l">
              <a:lnSpc>
                <a:spcPts val="2601"/>
              </a:lnSpc>
            </a:pPr>
            <a:r>
              <a:rPr lang="en-US" sz="1858">
                <a:solidFill>
                  <a:srgbClr val="000000"/>
                </a:solidFill>
                <a:latin typeface="Poppins"/>
                <a:ea typeface="Poppins"/>
                <a:cs typeface="Poppins"/>
                <a:sym typeface="Poppins"/>
              </a:rPr>
              <a:t>Fitur-fitur pada data df_dbd_2019 dan df_dbd_2020 </a:t>
            </a:r>
          </a:p>
          <a:p>
            <a:pPr algn="l" marL="401202" indent="-200601" lvl="1">
              <a:lnSpc>
                <a:spcPts val="2601"/>
              </a:lnSpc>
              <a:buFont typeface="Arial"/>
              <a:buChar char="•"/>
            </a:pPr>
            <a:r>
              <a:rPr lang="en-US" sz="1858">
                <a:solidFill>
                  <a:srgbClr val="000000"/>
                </a:solidFill>
                <a:latin typeface="Poppins"/>
                <a:ea typeface="Poppins"/>
                <a:cs typeface="Poppins"/>
                <a:sym typeface="Poppins"/>
              </a:rPr>
              <a:t>No </a:t>
            </a:r>
          </a:p>
          <a:p>
            <a:pPr algn="l" marL="401202" indent="-200601" lvl="1">
              <a:lnSpc>
                <a:spcPts val="2601"/>
              </a:lnSpc>
              <a:buFont typeface="Arial"/>
              <a:buChar char="•"/>
            </a:pPr>
            <a:r>
              <a:rPr lang="en-US" sz="1858">
                <a:solidFill>
                  <a:srgbClr val="000000"/>
                </a:solidFill>
                <a:latin typeface="Poppins"/>
                <a:ea typeface="Poppins"/>
                <a:cs typeface="Poppins"/>
                <a:sym typeface="Poppins"/>
              </a:rPr>
              <a:t>Provi</a:t>
            </a:r>
            <a:r>
              <a:rPr lang="en-US" sz="1858">
                <a:solidFill>
                  <a:srgbClr val="000000"/>
                </a:solidFill>
                <a:latin typeface="Poppins"/>
                <a:ea typeface="Poppins"/>
                <a:cs typeface="Poppins"/>
                <a:sym typeface="Poppins"/>
              </a:rPr>
              <a:t>nsi  </a:t>
            </a:r>
          </a:p>
          <a:p>
            <a:pPr algn="l" marL="401202" indent="-200601" lvl="1">
              <a:lnSpc>
                <a:spcPts val="2601"/>
              </a:lnSpc>
              <a:buFont typeface="Arial"/>
              <a:buChar char="•"/>
            </a:pPr>
            <a:r>
              <a:rPr lang="en-US" sz="1858">
                <a:solidFill>
                  <a:srgbClr val="000000"/>
                </a:solidFill>
                <a:latin typeface="Poppins"/>
                <a:ea typeface="Poppins"/>
                <a:cs typeface="Poppins"/>
                <a:sym typeface="Poppins"/>
              </a:rPr>
              <a:t>J</a:t>
            </a:r>
            <a:r>
              <a:rPr lang="en-US" sz="1858">
                <a:solidFill>
                  <a:srgbClr val="000000"/>
                </a:solidFill>
                <a:latin typeface="Poppins"/>
                <a:ea typeface="Poppins"/>
                <a:cs typeface="Poppins"/>
                <a:sym typeface="Poppins"/>
              </a:rPr>
              <a:t>u</a:t>
            </a:r>
            <a:r>
              <a:rPr lang="en-US" sz="1858">
                <a:solidFill>
                  <a:srgbClr val="000000"/>
                </a:solidFill>
                <a:latin typeface="Poppins"/>
                <a:ea typeface="Poppins"/>
                <a:cs typeface="Poppins"/>
                <a:sym typeface="Poppins"/>
              </a:rPr>
              <a:t>mla</a:t>
            </a:r>
            <a:r>
              <a:rPr lang="en-US" sz="1858">
                <a:solidFill>
                  <a:srgbClr val="000000"/>
                </a:solidFill>
                <a:latin typeface="Poppins"/>
                <a:ea typeface="Poppins"/>
                <a:cs typeface="Poppins"/>
                <a:sym typeface="Poppins"/>
              </a:rPr>
              <a:t>h Penduduk </a:t>
            </a:r>
          </a:p>
          <a:p>
            <a:pPr algn="l" marL="401202" indent="-200601" lvl="1">
              <a:lnSpc>
                <a:spcPts val="2601"/>
              </a:lnSpc>
              <a:buFont typeface="Arial"/>
              <a:buChar char="•"/>
            </a:pPr>
            <a:r>
              <a:rPr lang="en-US" sz="1858">
                <a:solidFill>
                  <a:srgbClr val="000000"/>
                </a:solidFill>
                <a:latin typeface="Poppins"/>
                <a:ea typeface="Poppins"/>
                <a:cs typeface="Poppins"/>
                <a:sym typeface="Poppins"/>
              </a:rPr>
              <a:t>J</a:t>
            </a:r>
            <a:r>
              <a:rPr lang="en-US" sz="1858">
                <a:solidFill>
                  <a:srgbClr val="000000"/>
                </a:solidFill>
                <a:latin typeface="Poppins"/>
                <a:ea typeface="Poppins"/>
                <a:cs typeface="Poppins"/>
                <a:sym typeface="Poppins"/>
              </a:rPr>
              <a:t>u</a:t>
            </a:r>
            <a:r>
              <a:rPr lang="en-US" sz="1858">
                <a:solidFill>
                  <a:srgbClr val="000000"/>
                </a:solidFill>
                <a:latin typeface="Poppins"/>
                <a:ea typeface="Poppins"/>
                <a:cs typeface="Poppins"/>
                <a:sym typeface="Poppins"/>
              </a:rPr>
              <a:t>mla</a:t>
            </a:r>
            <a:r>
              <a:rPr lang="en-US" sz="1858">
                <a:solidFill>
                  <a:srgbClr val="000000"/>
                </a:solidFill>
                <a:latin typeface="Poppins"/>
                <a:ea typeface="Poppins"/>
                <a:cs typeface="Poppins"/>
                <a:sym typeface="Poppins"/>
              </a:rPr>
              <a:t>h K</a:t>
            </a:r>
            <a:r>
              <a:rPr lang="en-US" sz="1858">
                <a:solidFill>
                  <a:srgbClr val="000000"/>
                </a:solidFill>
                <a:latin typeface="Poppins"/>
                <a:ea typeface="Poppins"/>
                <a:cs typeface="Poppins"/>
                <a:sym typeface="Poppins"/>
              </a:rPr>
              <a:t>a</a:t>
            </a:r>
            <a:r>
              <a:rPr lang="en-US" sz="1858">
                <a:solidFill>
                  <a:srgbClr val="000000"/>
                </a:solidFill>
                <a:latin typeface="Poppins"/>
                <a:ea typeface="Poppins"/>
                <a:cs typeface="Poppins"/>
                <a:sym typeface="Poppins"/>
              </a:rPr>
              <a:t>su</a:t>
            </a:r>
            <a:r>
              <a:rPr lang="en-US" sz="1858">
                <a:solidFill>
                  <a:srgbClr val="000000"/>
                </a:solidFill>
                <a:latin typeface="Poppins"/>
                <a:ea typeface="Poppins"/>
                <a:cs typeface="Poppins"/>
                <a:sym typeface="Poppins"/>
              </a:rPr>
              <a:t>s </a:t>
            </a:r>
          </a:p>
          <a:p>
            <a:pPr algn="l" marL="401202" indent="-200601" lvl="1">
              <a:lnSpc>
                <a:spcPts val="2601"/>
              </a:lnSpc>
              <a:buFont typeface="Arial"/>
              <a:buChar char="•"/>
            </a:pPr>
            <a:r>
              <a:rPr lang="en-US" sz="1858">
                <a:solidFill>
                  <a:srgbClr val="000000"/>
                </a:solidFill>
                <a:latin typeface="Poppins"/>
                <a:ea typeface="Poppins"/>
                <a:cs typeface="Poppins"/>
                <a:sym typeface="Poppins"/>
              </a:rPr>
              <a:t>Incidence Rate per 100.000 Penduduk </a:t>
            </a:r>
          </a:p>
          <a:p>
            <a:pPr algn="l" marL="401202" indent="-200601" lvl="1">
              <a:lnSpc>
                <a:spcPts val="2601"/>
              </a:lnSpc>
              <a:buFont typeface="Arial"/>
              <a:buChar char="•"/>
            </a:pPr>
            <a:r>
              <a:rPr lang="en-US" sz="1858">
                <a:solidFill>
                  <a:srgbClr val="000000"/>
                </a:solidFill>
                <a:latin typeface="Poppins"/>
                <a:ea typeface="Poppins"/>
                <a:cs typeface="Poppins"/>
                <a:sym typeface="Poppins"/>
              </a:rPr>
              <a:t>Meninggal  </a:t>
            </a:r>
          </a:p>
          <a:p>
            <a:pPr algn="l" marL="401202" indent="-200601" lvl="1">
              <a:lnSpc>
                <a:spcPts val="2601"/>
              </a:lnSpc>
              <a:spcBef>
                <a:spcPct val="0"/>
              </a:spcBef>
              <a:buFont typeface="Arial"/>
              <a:buChar char="•"/>
            </a:pPr>
            <a:r>
              <a:rPr lang="en-US" sz="1858">
                <a:solidFill>
                  <a:srgbClr val="000000"/>
                </a:solidFill>
                <a:latin typeface="Poppins"/>
                <a:ea typeface="Poppins"/>
                <a:cs typeface="Poppins"/>
                <a:sym typeface="Poppins"/>
              </a:rPr>
              <a:t>CFR (%) </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28700" y="8997950"/>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00" y="1315701"/>
            <a:ext cx="5620275" cy="912915"/>
          </a:xfrm>
          <a:prstGeom prst="rect">
            <a:avLst/>
          </a:prstGeom>
        </p:spPr>
        <p:txBody>
          <a:bodyPr anchor="t" rtlCol="false" tIns="0" lIns="0" bIns="0" rIns="0">
            <a:spAutoFit/>
          </a:bodyPr>
          <a:lstStyle/>
          <a:p>
            <a:pPr algn="l">
              <a:lnSpc>
                <a:spcPts val="7431"/>
              </a:lnSpc>
            </a:pPr>
            <a:r>
              <a:rPr lang="en-US" sz="5308">
                <a:solidFill>
                  <a:srgbClr val="004AAD"/>
                </a:solidFill>
                <a:latin typeface="League Spartan"/>
                <a:ea typeface="League Spartan"/>
                <a:cs typeface="League Spartan"/>
                <a:sym typeface="League Spartan"/>
              </a:rPr>
              <a:t>PEMBAHASAN</a:t>
            </a:r>
          </a:p>
        </p:txBody>
      </p:sp>
      <p:sp>
        <p:nvSpPr>
          <p:cNvPr name="TextBox 7" id="7"/>
          <p:cNvSpPr txBox="true"/>
          <p:nvPr/>
        </p:nvSpPr>
        <p:spPr>
          <a:xfrm rot="0">
            <a:off x="1028700" y="522624"/>
            <a:ext cx="4842085" cy="897853"/>
          </a:xfrm>
          <a:prstGeom prst="rect">
            <a:avLst/>
          </a:prstGeom>
        </p:spPr>
        <p:txBody>
          <a:bodyPr anchor="t" rtlCol="false" tIns="0" lIns="0" bIns="0" rIns="0">
            <a:spAutoFit/>
          </a:bodyPr>
          <a:lstStyle/>
          <a:p>
            <a:pPr algn="l">
              <a:lnSpc>
                <a:spcPts val="7212"/>
              </a:lnSpc>
            </a:pPr>
            <a:r>
              <a:rPr lang="en-US" sz="5151">
                <a:solidFill>
                  <a:srgbClr val="000000"/>
                </a:solidFill>
                <a:latin typeface="Roboto"/>
                <a:ea typeface="Roboto"/>
                <a:cs typeface="Roboto"/>
                <a:sym typeface="Roboto"/>
              </a:rPr>
              <a:t>HASIL &amp;</a:t>
            </a:r>
          </a:p>
        </p:txBody>
      </p:sp>
      <p:sp>
        <p:nvSpPr>
          <p:cNvPr name="TextBox 8" id="8"/>
          <p:cNvSpPr txBox="true"/>
          <p:nvPr/>
        </p:nvSpPr>
        <p:spPr>
          <a:xfrm rot="0">
            <a:off x="2394448" y="4163167"/>
            <a:ext cx="13499103" cy="912915"/>
          </a:xfrm>
          <a:prstGeom prst="rect">
            <a:avLst/>
          </a:prstGeom>
        </p:spPr>
        <p:txBody>
          <a:bodyPr anchor="t" rtlCol="false" tIns="0" lIns="0" bIns="0" rIns="0">
            <a:spAutoFit/>
          </a:bodyPr>
          <a:lstStyle/>
          <a:p>
            <a:pPr algn="ctr">
              <a:lnSpc>
                <a:spcPts val="7431"/>
              </a:lnSpc>
            </a:pPr>
            <a:r>
              <a:rPr lang="en-US" sz="5308">
                <a:solidFill>
                  <a:srgbClr val="004AAD"/>
                </a:solidFill>
                <a:latin typeface="League Spartan"/>
                <a:ea typeface="League Spartan"/>
                <a:cs typeface="League Spartan"/>
                <a:sym typeface="League Spartan"/>
              </a:rPr>
              <a:t>DATA CLEANING</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556660">
            <a:off x="-1403396" y="-335945"/>
            <a:ext cx="5817132" cy="1756115"/>
            <a:chOff x="0" y="0"/>
            <a:chExt cx="673100" cy="203200"/>
          </a:xfrm>
        </p:grpSpPr>
        <p:sp>
          <p:nvSpPr>
            <p:cNvPr name="Freeform 4" id="4"/>
            <p:cNvSpPr/>
            <p:nvPr/>
          </p:nvSpPr>
          <p:spPr>
            <a:xfrm flipH="false" flipV="false" rot="0">
              <a:off x="0" y="743"/>
              <a:ext cx="673100" cy="201713"/>
            </a:xfrm>
            <a:custGeom>
              <a:avLst/>
              <a:gdLst/>
              <a:ahLst/>
              <a:cxnLst/>
              <a:rect r="r" b="b" t="t" l="l"/>
              <a:pathLst>
                <a:path h="201713" w="673100">
                  <a:moveTo>
                    <a:pt x="339090" y="38627"/>
                  </a:moveTo>
                  <a:cubicBezTo>
                    <a:pt x="452120" y="5607"/>
                    <a:pt x="562610" y="-27413"/>
                    <a:pt x="673100" y="36087"/>
                  </a:cubicBezTo>
                  <a:lnTo>
                    <a:pt x="673100" y="156737"/>
                  </a:lnTo>
                  <a:cubicBezTo>
                    <a:pt x="558800" y="95777"/>
                    <a:pt x="444500" y="130067"/>
                    <a:pt x="334010" y="163087"/>
                  </a:cubicBezTo>
                  <a:cubicBezTo>
                    <a:pt x="220980" y="196107"/>
                    <a:pt x="110490" y="229127"/>
                    <a:pt x="0" y="165627"/>
                  </a:cubicBezTo>
                  <a:lnTo>
                    <a:pt x="0" y="44977"/>
                  </a:lnTo>
                  <a:cubicBezTo>
                    <a:pt x="114300" y="105937"/>
                    <a:pt x="228600" y="71647"/>
                    <a:pt x="339090" y="38627"/>
                  </a:cubicBezTo>
                  <a:close/>
                </a:path>
              </a:pathLst>
            </a:custGeom>
            <a:solidFill>
              <a:srgbClr val="004AAD"/>
            </a:solidFill>
          </p:spPr>
        </p:sp>
        <p:sp>
          <p:nvSpPr>
            <p:cNvPr name="TextBox 5" id="5"/>
            <p:cNvSpPr txBox="true"/>
            <p:nvPr/>
          </p:nvSpPr>
          <p:spPr>
            <a:xfrm>
              <a:off x="0" y="3175"/>
              <a:ext cx="673100" cy="1492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612393" y="1409484"/>
            <a:ext cx="7558497" cy="3525018"/>
          </a:xfrm>
          <a:prstGeom prst="rect">
            <a:avLst/>
          </a:prstGeom>
        </p:spPr>
        <p:txBody>
          <a:bodyPr anchor="t" rtlCol="false" tIns="0" lIns="0" bIns="0" rIns="0">
            <a:spAutoFit/>
          </a:bodyPr>
          <a:lstStyle/>
          <a:p>
            <a:pPr algn="ctr">
              <a:lnSpc>
                <a:spcPts val="3107"/>
              </a:lnSpc>
            </a:pPr>
            <a:r>
              <a:rPr lang="en-US" sz="2219" b="true">
                <a:solidFill>
                  <a:srgbClr val="303642"/>
                </a:solidFill>
                <a:latin typeface="Poppins Bold"/>
                <a:ea typeface="Poppins Bold"/>
                <a:cs typeface="Poppins Bold"/>
                <a:sym typeface="Poppins Bold"/>
              </a:rPr>
              <a:t>Standarisasi Nama Provinsi</a:t>
            </a:r>
            <a:r>
              <a:rPr lang="en-US" sz="2219">
                <a:solidFill>
                  <a:srgbClr val="303642"/>
                </a:solidFill>
                <a:latin typeface="Poppins"/>
                <a:ea typeface="Poppins"/>
                <a:cs typeface="Poppins"/>
                <a:sym typeface="Poppins"/>
              </a:rPr>
              <a:t>  </a:t>
            </a:r>
          </a:p>
          <a:p>
            <a:pPr algn="ctr">
              <a:lnSpc>
                <a:spcPts val="3107"/>
              </a:lnSpc>
            </a:pPr>
            <a:r>
              <a:rPr lang="en-US" sz="2219">
                <a:solidFill>
                  <a:srgbClr val="303642"/>
                </a:solidFill>
                <a:latin typeface="Poppins"/>
                <a:ea typeface="Poppins"/>
                <a:cs typeface="Poppins"/>
                <a:sym typeface="Poppins"/>
              </a:rPr>
              <a:t>Proses cl</a:t>
            </a:r>
            <a:r>
              <a:rPr lang="en-US" sz="2219">
                <a:solidFill>
                  <a:srgbClr val="303642"/>
                </a:solidFill>
                <a:latin typeface="Poppins"/>
                <a:ea typeface="Poppins"/>
                <a:cs typeface="Poppins"/>
                <a:sym typeface="Poppins"/>
              </a:rPr>
              <a:t>eaning yang dilakukan adalah mengubah seluruh nama provinsi menjadi Title Case, kemudian mengubah penamaan “Dki Jakarta” dan “Di yogyakarta” menjadi “DKI Jakarta” dan “DI yogaykarta”. Hasil yang diperoleh berupa seluruh dataset memiliki 33 provinsi dengan format yang sama sehingga dapat di-merge dengan benar. </a:t>
            </a:r>
          </a:p>
          <a:p>
            <a:pPr algn="ctr">
              <a:lnSpc>
                <a:spcPts val="3107"/>
              </a:lnSpc>
              <a:spcBef>
                <a:spcPct val="0"/>
              </a:spcBef>
            </a:pPr>
          </a:p>
        </p:txBody>
      </p:sp>
      <p:sp>
        <p:nvSpPr>
          <p:cNvPr name="TextBox 7" id="7"/>
          <p:cNvSpPr txBox="true"/>
          <p:nvPr/>
        </p:nvSpPr>
        <p:spPr>
          <a:xfrm rot="0">
            <a:off x="9427732" y="1203158"/>
            <a:ext cx="7506495" cy="3947195"/>
          </a:xfrm>
          <a:prstGeom prst="rect">
            <a:avLst/>
          </a:prstGeom>
        </p:spPr>
        <p:txBody>
          <a:bodyPr anchor="t" rtlCol="false" tIns="0" lIns="0" bIns="0" rIns="0">
            <a:spAutoFit/>
          </a:bodyPr>
          <a:lstStyle/>
          <a:p>
            <a:pPr algn="ctr">
              <a:lnSpc>
                <a:spcPts val="2851"/>
              </a:lnSpc>
            </a:pPr>
            <a:r>
              <a:rPr lang="en-US" sz="2036" b="true">
                <a:solidFill>
                  <a:srgbClr val="303642"/>
                </a:solidFill>
                <a:latin typeface="Poppins Bold"/>
                <a:ea typeface="Poppins Bold"/>
                <a:cs typeface="Poppins Bold"/>
                <a:sym typeface="Poppins Bold"/>
              </a:rPr>
              <a:t>Konversi Tipe Data  </a:t>
            </a:r>
          </a:p>
          <a:p>
            <a:pPr algn="ctr">
              <a:lnSpc>
                <a:spcPts val="2851"/>
              </a:lnSpc>
            </a:pPr>
            <a:r>
              <a:rPr lang="en-US" sz="2036">
                <a:solidFill>
                  <a:srgbClr val="303642"/>
                </a:solidFill>
                <a:latin typeface="Poppins"/>
                <a:ea typeface="Poppins"/>
                <a:cs typeface="Poppins"/>
                <a:sym typeface="Poppins"/>
              </a:rPr>
              <a:t>Bebe</a:t>
            </a:r>
            <a:r>
              <a:rPr lang="en-US" sz="2036">
                <a:solidFill>
                  <a:srgbClr val="303642"/>
                </a:solidFill>
                <a:latin typeface="Poppins"/>
                <a:ea typeface="Poppins"/>
                <a:cs typeface="Poppins"/>
                <a:sym typeface="Poppins"/>
              </a:rPr>
              <a:t>rapa kolom pada dataset bertipe object padahal m</a:t>
            </a:r>
            <a:r>
              <a:rPr lang="en-US" sz="2036">
                <a:solidFill>
                  <a:srgbClr val="303642"/>
                </a:solidFill>
                <a:latin typeface="Poppins"/>
                <a:ea typeface="Poppins"/>
                <a:cs typeface="Poppins"/>
                <a:sym typeface="Poppins"/>
              </a:rPr>
              <a:t>erupakan angka atau tanggal. Perbaikan pertama yang dilakukan pada kolom “date” dikonversi ke “datetime”. Perbaikan kedua yaitu kolom kolom tahun dibuat baru menggunakan dt.year dari kolom tanggal iklim.  Perbaikan yang ketiga pada kolom numerik yang dikonversi ke integer. Hasil yang diperoleh yaitu sesluruh dataset sudah sesuai tipe datanya sehingga dapat dihitung, diagregasi, dan dianalisis.</a:t>
            </a:r>
          </a:p>
          <a:p>
            <a:pPr algn="ctr">
              <a:lnSpc>
                <a:spcPts val="2851"/>
              </a:lnSpc>
              <a:spcBef>
                <a:spcPct val="0"/>
              </a:spcBef>
            </a:pPr>
          </a:p>
        </p:txBody>
      </p:sp>
      <p:sp>
        <p:nvSpPr>
          <p:cNvPr name="TextBox 8" id="8"/>
          <p:cNvSpPr txBox="true"/>
          <p:nvPr/>
        </p:nvSpPr>
        <p:spPr>
          <a:xfrm rot="0">
            <a:off x="820546" y="5318578"/>
            <a:ext cx="7142190" cy="2705430"/>
          </a:xfrm>
          <a:prstGeom prst="rect">
            <a:avLst/>
          </a:prstGeom>
        </p:spPr>
        <p:txBody>
          <a:bodyPr anchor="t" rtlCol="false" tIns="0" lIns="0" bIns="0" rIns="0">
            <a:spAutoFit/>
          </a:bodyPr>
          <a:lstStyle/>
          <a:p>
            <a:pPr algn="ctr">
              <a:lnSpc>
                <a:spcPts val="2692"/>
              </a:lnSpc>
            </a:pPr>
            <a:r>
              <a:rPr lang="en-US" sz="1923" b="true">
                <a:solidFill>
                  <a:srgbClr val="303642"/>
                </a:solidFill>
                <a:latin typeface="Poppins Bold"/>
                <a:ea typeface="Poppins Bold"/>
                <a:cs typeface="Poppins Bold"/>
                <a:sym typeface="Poppins Bold"/>
              </a:rPr>
              <a:t>Menangani Missing Value </a:t>
            </a:r>
          </a:p>
          <a:p>
            <a:pPr algn="ctr">
              <a:lnSpc>
                <a:spcPts val="2692"/>
              </a:lnSpc>
              <a:spcBef>
                <a:spcPct val="0"/>
              </a:spcBef>
            </a:pPr>
            <a:r>
              <a:rPr lang="en-US" sz="1923">
                <a:solidFill>
                  <a:srgbClr val="303642"/>
                </a:solidFill>
                <a:latin typeface="Poppins"/>
                <a:ea typeface="Poppins"/>
                <a:cs typeface="Poppins"/>
                <a:sym typeface="Poppins"/>
              </a:rPr>
              <a:t>P</a:t>
            </a:r>
            <a:r>
              <a:rPr lang="en-US" sz="1923">
                <a:solidFill>
                  <a:srgbClr val="303642"/>
                </a:solidFill>
                <a:latin typeface="Poppins"/>
                <a:ea typeface="Poppins"/>
                <a:cs typeface="Poppins"/>
                <a:sym typeface="Poppins"/>
              </a:rPr>
              <a:t>ada dataset iklim missing value terletak pada suhu dan kelembapan dengan penanganan berupa penggantian menjadi angka 0. Pada dataset kepadatan penduduk beberapa provinsi tidak memiliki nilai kepadatan akhirnya di drop baris provinsi. Dataset DBD terkadang nilai kematian kosong atau diisi 0 dengan begitu menggunakan fill 0 untuk kolom kematian yang kosong.</a:t>
            </a:r>
          </a:p>
        </p:txBody>
      </p:sp>
      <p:sp>
        <p:nvSpPr>
          <p:cNvPr name="TextBox 9" id="9"/>
          <p:cNvSpPr txBox="true"/>
          <p:nvPr/>
        </p:nvSpPr>
        <p:spPr>
          <a:xfrm rot="0">
            <a:off x="4247186" y="8385958"/>
            <a:ext cx="9793629" cy="1181868"/>
          </a:xfrm>
          <a:prstGeom prst="rect">
            <a:avLst/>
          </a:prstGeom>
        </p:spPr>
        <p:txBody>
          <a:bodyPr anchor="t" rtlCol="false" tIns="0" lIns="0" bIns="0" rIns="0">
            <a:spAutoFit/>
          </a:bodyPr>
          <a:lstStyle/>
          <a:p>
            <a:pPr algn="ctr">
              <a:lnSpc>
                <a:spcPts val="3107"/>
              </a:lnSpc>
            </a:pPr>
            <a:r>
              <a:rPr lang="en-US" sz="2219" b="true">
                <a:solidFill>
                  <a:srgbClr val="303642"/>
                </a:solidFill>
                <a:latin typeface="Poppins Bold"/>
                <a:ea typeface="Poppins Bold"/>
                <a:cs typeface="Poppins Bold"/>
                <a:sym typeface="Poppins Bold"/>
              </a:rPr>
              <a:t>Seleksi Tahun  </a:t>
            </a:r>
            <a:r>
              <a:rPr lang="en-US" sz="2219">
                <a:solidFill>
                  <a:srgbClr val="303642"/>
                </a:solidFill>
                <a:latin typeface="Poppins"/>
                <a:ea typeface="Poppins"/>
                <a:cs typeface="Poppins"/>
                <a:sym typeface="Poppins"/>
              </a:rPr>
              <a:t> </a:t>
            </a:r>
          </a:p>
          <a:p>
            <a:pPr algn="ctr">
              <a:lnSpc>
                <a:spcPts val="3107"/>
              </a:lnSpc>
              <a:spcBef>
                <a:spcPct val="0"/>
              </a:spcBef>
            </a:pPr>
            <a:r>
              <a:rPr lang="en-US" sz="2219">
                <a:solidFill>
                  <a:srgbClr val="303642"/>
                </a:solidFill>
                <a:latin typeface="Poppins"/>
                <a:ea typeface="Poppins"/>
                <a:cs typeface="Poppins"/>
                <a:sym typeface="Poppins"/>
              </a:rPr>
              <a:t>Ka</a:t>
            </a:r>
            <a:r>
              <a:rPr lang="en-US" sz="2219">
                <a:solidFill>
                  <a:srgbClr val="303642"/>
                </a:solidFill>
                <a:latin typeface="Poppins"/>
                <a:ea typeface="Poppins"/>
                <a:cs typeface="Poppins"/>
                <a:sym typeface="Poppins"/>
              </a:rPr>
              <a:t>re</a:t>
            </a:r>
            <a:r>
              <a:rPr lang="en-US" sz="2219">
                <a:solidFill>
                  <a:srgbClr val="303642"/>
                </a:solidFill>
                <a:latin typeface="Poppins"/>
                <a:ea typeface="Poppins"/>
                <a:cs typeface="Poppins"/>
                <a:sym typeface="Poppins"/>
              </a:rPr>
              <a:t>na fokus penelitian pada rentan waktu 2019-2020 maka dataset iklim yang mencakup banyak tahun difilter menjadi tahun 2019-2020.</a:t>
            </a:r>
          </a:p>
        </p:txBody>
      </p:sp>
      <p:grpSp>
        <p:nvGrpSpPr>
          <p:cNvPr name="Group 10" id="10"/>
          <p:cNvGrpSpPr/>
          <p:nvPr/>
        </p:nvGrpSpPr>
        <p:grpSpPr>
          <a:xfrm rot="-556660">
            <a:off x="12817934" y="9408942"/>
            <a:ext cx="5817132" cy="1756115"/>
            <a:chOff x="0" y="0"/>
            <a:chExt cx="673100" cy="203200"/>
          </a:xfrm>
        </p:grpSpPr>
        <p:sp>
          <p:nvSpPr>
            <p:cNvPr name="Freeform 11" id="11"/>
            <p:cNvSpPr/>
            <p:nvPr/>
          </p:nvSpPr>
          <p:spPr>
            <a:xfrm flipH="false" flipV="false" rot="0">
              <a:off x="0" y="743"/>
              <a:ext cx="673100" cy="201713"/>
            </a:xfrm>
            <a:custGeom>
              <a:avLst/>
              <a:gdLst/>
              <a:ahLst/>
              <a:cxnLst/>
              <a:rect r="r" b="b" t="t" l="l"/>
              <a:pathLst>
                <a:path h="201713" w="673100">
                  <a:moveTo>
                    <a:pt x="339090" y="38627"/>
                  </a:moveTo>
                  <a:cubicBezTo>
                    <a:pt x="452120" y="5607"/>
                    <a:pt x="562610" y="-27413"/>
                    <a:pt x="673100" y="36087"/>
                  </a:cubicBezTo>
                  <a:lnTo>
                    <a:pt x="673100" y="156737"/>
                  </a:lnTo>
                  <a:cubicBezTo>
                    <a:pt x="558800" y="95777"/>
                    <a:pt x="444500" y="130067"/>
                    <a:pt x="334010" y="163087"/>
                  </a:cubicBezTo>
                  <a:cubicBezTo>
                    <a:pt x="220980" y="196107"/>
                    <a:pt x="110490" y="229127"/>
                    <a:pt x="0" y="165627"/>
                  </a:cubicBezTo>
                  <a:lnTo>
                    <a:pt x="0" y="44977"/>
                  </a:lnTo>
                  <a:cubicBezTo>
                    <a:pt x="114300" y="105937"/>
                    <a:pt x="228600" y="71647"/>
                    <a:pt x="339090" y="38627"/>
                  </a:cubicBezTo>
                  <a:close/>
                </a:path>
              </a:pathLst>
            </a:custGeom>
            <a:solidFill>
              <a:srgbClr val="004AAD"/>
            </a:solidFill>
          </p:spPr>
        </p:sp>
        <p:sp>
          <p:nvSpPr>
            <p:cNvPr name="TextBox 12" id="12"/>
            <p:cNvSpPr txBox="true"/>
            <p:nvPr/>
          </p:nvSpPr>
          <p:spPr>
            <a:xfrm>
              <a:off x="0" y="3175"/>
              <a:ext cx="673100" cy="149225"/>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9771413" y="5280040"/>
            <a:ext cx="7487887" cy="2743968"/>
          </a:xfrm>
          <a:prstGeom prst="rect">
            <a:avLst/>
          </a:prstGeom>
        </p:spPr>
        <p:txBody>
          <a:bodyPr anchor="t" rtlCol="false" tIns="0" lIns="0" bIns="0" rIns="0">
            <a:spAutoFit/>
          </a:bodyPr>
          <a:lstStyle/>
          <a:p>
            <a:pPr algn="ctr">
              <a:lnSpc>
                <a:spcPts val="3107"/>
              </a:lnSpc>
            </a:pPr>
            <a:r>
              <a:rPr lang="en-US" sz="2219" b="true">
                <a:solidFill>
                  <a:srgbClr val="303642"/>
                </a:solidFill>
                <a:latin typeface="Poppins Bold"/>
                <a:ea typeface="Poppins Bold"/>
                <a:cs typeface="Poppins Bold"/>
                <a:sym typeface="Poppins Bold"/>
              </a:rPr>
              <a:t>Rename Kolom</a:t>
            </a:r>
          </a:p>
          <a:p>
            <a:pPr algn="ctr">
              <a:lnSpc>
                <a:spcPts val="3107"/>
              </a:lnSpc>
              <a:spcBef>
                <a:spcPct val="0"/>
              </a:spcBef>
            </a:pPr>
            <a:r>
              <a:rPr lang="en-US" sz="2219">
                <a:solidFill>
                  <a:srgbClr val="303642"/>
                </a:solidFill>
                <a:latin typeface="Poppins"/>
                <a:ea typeface="Poppins"/>
                <a:cs typeface="Poppins"/>
                <a:sym typeface="Poppins"/>
              </a:rPr>
              <a:t>selanjutnya dilakukan perubahan nama kolom yang semula mengandung nama dengan lebih dari satu kata maka akan diganti dengan inisial agar hasil akhir data mudah dibaca dan dipahami. Hasil akhirnya semua nama kolom menjadi singkat dan dapat dengan mudah dipahami oleh pembaca. </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28700" y="8997950"/>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00" y="1315701"/>
            <a:ext cx="5620275" cy="912915"/>
          </a:xfrm>
          <a:prstGeom prst="rect">
            <a:avLst/>
          </a:prstGeom>
        </p:spPr>
        <p:txBody>
          <a:bodyPr anchor="t" rtlCol="false" tIns="0" lIns="0" bIns="0" rIns="0">
            <a:spAutoFit/>
          </a:bodyPr>
          <a:lstStyle/>
          <a:p>
            <a:pPr algn="l">
              <a:lnSpc>
                <a:spcPts val="7431"/>
              </a:lnSpc>
            </a:pPr>
            <a:r>
              <a:rPr lang="en-US" sz="5308">
                <a:solidFill>
                  <a:srgbClr val="004AAD"/>
                </a:solidFill>
                <a:latin typeface="League Spartan"/>
                <a:ea typeface="League Spartan"/>
                <a:cs typeface="League Spartan"/>
                <a:sym typeface="League Spartan"/>
              </a:rPr>
              <a:t>PEMBAHASAN</a:t>
            </a:r>
          </a:p>
        </p:txBody>
      </p:sp>
      <p:sp>
        <p:nvSpPr>
          <p:cNvPr name="TextBox 7" id="7"/>
          <p:cNvSpPr txBox="true"/>
          <p:nvPr/>
        </p:nvSpPr>
        <p:spPr>
          <a:xfrm rot="0">
            <a:off x="1028700" y="522624"/>
            <a:ext cx="4842085" cy="897853"/>
          </a:xfrm>
          <a:prstGeom prst="rect">
            <a:avLst/>
          </a:prstGeom>
        </p:spPr>
        <p:txBody>
          <a:bodyPr anchor="t" rtlCol="false" tIns="0" lIns="0" bIns="0" rIns="0">
            <a:spAutoFit/>
          </a:bodyPr>
          <a:lstStyle/>
          <a:p>
            <a:pPr algn="l">
              <a:lnSpc>
                <a:spcPts val="7212"/>
              </a:lnSpc>
            </a:pPr>
            <a:r>
              <a:rPr lang="en-US" sz="5151">
                <a:solidFill>
                  <a:srgbClr val="000000"/>
                </a:solidFill>
                <a:latin typeface="Roboto"/>
                <a:ea typeface="Roboto"/>
                <a:cs typeface="Roboto"/>
                <a:sym typeface="Roboto"/>
              </a:rPr>
              <a:t>HASIL &amp;</a:t>
            </a:r>
          </a:p>
        </p:txBody>
      </p:sp>
      <p:sp>
        <p:nvSpPr>
          <p:cNvPr name="TextBox 8" id="8"/>
          <p:cNvSpPr txBox="true"/>
          <p:nvPr/>
        </p:nvSpPr>
        <p:spPr>
          <a:xfrm rot="0">
            <a:off x="2394448" y="4163167"/>
            <a:ext cx="13499103" cy="912915"/>
          </a:xfrm>
          <a:prstGeom prst="rect">
            <a:avLst/>
          </a:prstGeom>
        </p:spPr>
        <p:txBody>
          <a:bodyPr anchor="t" rtlCol="false" tIns="0" lIns="0" bIns="0" rIns="0">
            <a:spAutoFit/>
          </a:bodyPr>
          <a:lstStyle/>
          <a:p>
            <a:pPr algn="ctr">
              <a:lnSpc>
                <a:spcPts val="7431"/>
              </a:lnSpc>
            </a:pPr>
            <a:r>
              <a:rPr lang="en-US" b="true" sz="5308">
                <a:solidFill>
                  <a:srgbClr val="004AAD"/>
                </a:solidFill>
                <a:latin typeface="League Spartan"/>
                <a:ea typeface="League Spartan"/>
                <a:cs typeface="League Spartan"/>
                <a:sym typeface="League Spartan"/>
              </a:rPr>
              <a:t>INTEGRASI DATA</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6896844" y="994395"/>
            <a:ext cx="10732739" cy="3659496"/>
          </a:xfrm>
          <a:custGeom>
            <a:avLst/>
            <a:gdLst/>
            <a:ahLst/>
            <a:cxnLst/>
            <a:rect r="r" b="b" t="t" l="l"/>
            <a:pathLst>
              <a:path h="3659496" w="10732739">
                <a:moveTo>
                  <a:pt x="0" y="0"/>
                </a:moveTo>
                <a:lnTo>
                  <a:pt x="10732740" y="0"/>
                </a:lnTo>
                <a:lnTo>
                  <a:pt x="10732740" y="3659496"/>
                </a:lnTo>
                <a:lnTo>
                  <a:pt x="0" y="3659496"/>
                </a:lnTo>
                <a:lnTo>
                  <a:pt x="0" y="0"/>
                </a:lnTo>
                <a:close/>
              </a:path>
            </a:pathLst>
          </a:custGeom>
          <a:blipFill>
            <a:blip r:embed="rId3"/>
            <a:stretch>
              <a:fillRect l="-2270" t="0" r="-2435" b="0"/>
            </a:stretch>
          </a:blipFill>
        </p:spPr>
      </p:sp>
      <p:sp>
        <p:nvSpPr>
          <p:cNvPr name="Freeform 4" id="4"/>
          <p:cNvSpPr/>
          <p:nvPr/>
        </p:nvSpPr>
        <p:spPr>
          <a:xfrm flipH="false" flipV="false" rot="0">
            <a:off x="1441583" y="4958691"/>
            <a:ext cx="8579628" cy="5232810"/>
          </a:xfrm>
          <a:custGeom>
            <a:avLst/>
            <a:gdLst/>
            <a:ahLst/>
            <a:cxnLst/>
            <a:rect r="r" b="b" t="t" l="l"/>
            <a:pathLst>
              <a:path h="5232810" w="8579628">
                <a:moveTo>
                  <a:pt x="0" y="0"/>
                </a:moveTo>
                <a:lnTo>
                  <a:pt x="8579627" y="0"/>
                </a:lnTo>
                <a:lnTo>
                  <a:pt x="8579627" y="5232810"/>
                </a:lnTo>
                <a:lnTo>
                  <a:pt x="0" y="5232810"/>
                </a:lnTo>
                <a:lnTo>
                  <a:pt x="0" y="0"/>
                </a:lnTo>
                <a:close/>
              </a:path>
            </a:pathLst>
          </a:custGeom>
          <a:blipFill>
            <a:blip r:embed="rId4"/>
            <a:stretch>
              <a:fillRect l="0" t="0" r="0" b="0"/>
            </a:stretch>
          </a:blipFill>
        </p:spPr>
      </p:sp>
      <p:sp>
        <p:nvSpPr>
          <p:cNvPr name="TextBox 5" id="5"/>
          <p:cNvSpPr txBox="true"/>
          <p:nvPr/>
        </p:nvSpPr>
        <p:spPr>
          <a:xfrm rot="0">
            <a:off x="1028700" y="918195"/>
            <a:ext cx="4683693" cy="444648"/>
          </a:xfrm>
          <a:prstGeom prst="rect">
            <a:avLst/>
          </a:prstGeom>
        </p:spPr>
        <p:txBody>
          <a:bodyPr anchor="t" rtlCol="false" tIns="0" lIns="0" bIns="0" rIns="0">
            <a:spAutoFit/>
          </a:bodyPr>
          <a:lstStyle/>
          <a:p>
            <a:pPr algn="ctr">
              <a:lnSpc>
                <a:spcPts val="3426"/>
              </a:lnSpc>
              <a:spcBef>
                <a:spcPct val="0"/>
              </a:spcBef>
            </a:pPr>
            <a:r>
              <a:rPr lang="en-US" b="true" sz="2447">
                <a:solidFill>
                  <a:srgbClr val="303642"/>
                </a:solidFill>
                <a:latin typeface="Poppins Bold"/>
                <a:ea typeface="Poppins Bold"/>
                <a:cs typeface="Poppins Bold"/>
                <a:sym typeface="Poppins Bold"/>
              </a:rPr>
              <a:t>Konsistensi Antar Dataset </a:t>
            </a:r>
          </a:p>
        </p:txBody>
      </p:sp>
      <p:sp>
        <p:nvSpPr>
          <p:cNvPr name="TextBox 6" id="6"/>
          <p:cNvSpPr txBox="true"/>
          <p:nvPr/>
        </p:nvSpPr>
        <p:spPr>
          <a:xfrm rot="0">
            <a:off x="668723" y="1604761"/>
            <a:ext cx="5839733" cy="2577755"/>
          </a:xfrm>
          <a:prstGeom prst="rect">
            <a:avLst/>
          </a:prstGeom>
        </p:spPr>
        <p:txBody>
          <a:bodyPr anchor="t" rtlCol="false" tIns="0" lIns="0" bIns="0" rIns="0">
            <a:spAutoFit/>
          </a:bodyPr>
          <a:lstStyle/>
          <a:p>
            <a:pPr algn="ctr">
              <a:lnSpc>
                <a:spcPts val="2914"/>
              </a:lnSpc>
              <a:spcBef>
                <a:spcPct val="0"/>
              </a:spcBef>
            </a:pPr>
            <a:r>
              <a:rPr lang="en-US" sz="2081">
                <a:solidFill>
                  <a:srgbClr val="303642"/>
                </a:solidFill>
                <a:latin typeface="Poppins"/>
                <a:ea typeface="Poppins"/>
                <a:cs typeface="Poppins"/>
                <a:sym typeface="Poppins"/>
              </a:rPr>
              <a:t>Setelah cleaning kemudian dilakukan konsistensi terhadap nama provinsi dimana semua dataset harus memiliki 33 provinsi yang sama. Kemudian konsistensi jumlah baris pertahun dan jumlah data iklim yang digabungkan dengan data DBD per provinsi.</a:t>
            </a:r>
          </a:p>
        </p:txBody>
      </p:sp>
      <p:sp>
        <p:nvSpPr>
          <p:cNvPr name="TextBox 7" id="7"/>
          <p:cNvSpPr txBox="true"/>
          <p:nvPr/>
        </p:nvSpPr>
        <p:spPr>
          <a:xfrm rot="0">
            <a:off x="11042023" y="6513966"/>
            <a:ext cx="6689990" cy="2744334"/>
          </a:xfrm>
          <a:prstGeom prst="rect">
            <a:avLst/>
          </a:prstGeom>
        </p:spPr>
        <p:txBody>
          <a:bodyPr anchor="t" rtlCol="false" tIns="0" lIns="0" bIns="0" rIns="0">
            <a:spAutoFit/>
          </a:bodyPr>
          <a:lstStyle/>
          <a:p>
            <a:pPr algn="ctr">
              <a:lnSpc>
                <a:spcPts val="3107"/>
              </a:lnSpc>
              <a:spcBef>
                <a:spcPct val="0"/>
              </a:spcBef>
            </a:pPr>
            <a:r>
              <a:rPr lang="en-US" sz="2219">
                <a:solidFill>
                  <a:srgbClr val="303642"/>
                </a:solidFill>
                <a:latin typeface="Poppins"/>
                <a:ea typeface="Poppins"/>
                <a:cs typeface="Poppins"/>
                <a:sym typeface="Poppins"/>
              </a:rPr>
              <a:t>Proses penggabungan data dilakukan melalui kolom provinsi dan tahun yaitu 33 provinsi dan tahun 2019-2020. Integrasi menghasilkan dataset akhir yang disimpan dalam dataframe df_gabungan dan file CSV “Gabungan (all dataset).csv dengan struktur kolom provinsi, iklim, kepadatan penduduk, dan kasus DBD. </a:t>
            </a:r>
          </a:p>
        </p:txBody>
      </p:sp>
      <p:sp>
        <p:nvSpPr>
          <p:cNvPr name="TextBox 8" id="8"/>
          <p:cNvSpPr txBox="true"/>
          <p:nvPr/>
        </p:nvSpPr>
        <p:spPr>
          <a:xfrm rot="0">
            <a:off x="12045171" y="5778147"/>
            <a:ext cx="4683693" cy="444648"/>
          </a:xfrm>
          <a:prstGeom prst="rect">
            <a:avLst/>
          </a:prstGeom>
        </p:spPr>
        <p:txBody>
          <a:bodyPr anchor="t" rtlCol="false" tIns="0" lIns="0" bIns="0" rIns="0">
            <a:spAutoFit/>
          </a:bodyPr>
          <a:lstStyle/>
          <a:p>
            <a:pPr algn="ctr">
              <a:lnSpc>
                <a:spcPts val="3426"/>
              </a:lnSpc>
              <a:spcBef>
                <a:spcPct val="0"/>
              </a:spcBef>
            </a:pPr>
            <a:r>
              <a:rPr lang="en-US" b="true" sz="2447">
                <a:solidFill>
                  <a:srgbClr val="303642"/>
                </a:solidFill>
                <a:latin typeface="Poppins Bold"/>
                <a:ea typeface="Poppins Bold"/>
                <a:cs typeface="Poppins Bold"/>
                <a:sym typeface="Poppins Bold"/>
              </a:rPr>
              <a:t>Merging Data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28700" y="8997950"/>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grpSp>
        <p:nvGrpSpPr>
          <p:cNvPr name="Group 6" id="6"/>
          <p:cNvGrpSpPr>
            <a:grpSpLocks noChangeAspect="true"/>
          </p:cNvGrpSpPr>
          <p:nvPr/>
        </p:nvGrpSpPr>
        <p:grpSpPr>
          <a:xfrm rot="0">
            <a:off x="11223360" y="3379284"/>
            <a:ext cx="2737380" cy="273738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0" y="3175000"/>
                  </a:moveTo>
                  <a:cubicBezTo>
                    <a:pt x="0" y="4928870"/>
                    <a:pt x="1421130" y="6350000"/>
                    <a:pt x="3175000" y="6350000"/>
                  </a:cubicBezTo>
                  <a:lnTo>
                    <a:pt x="6350000" y="6350000"/>
                  </a:lnTo>
                  <a:lnTo>
                    <a:pt x="6350000" y="3175000"/>
                  </a:lnTo>
                  <a:cubicBezTo>
                    <a:pt x="6350000" y="1421130"/>
                    <a:pt x="4928870" y="0"/>
                    <a:pt x="3175000" y="0"/>
                  </a:cubicBezTo>
                  <a:cubicBezTo>
                    <a:pt x="1421130" y="0"/>
                    <a:pt x="0" y="1421130"/>
                    <a:pt x="0" y="3175000"/>
                  </a:cubicBezTo>
                  <a:close/>
                </a:path>
              </a:pathLst>
            </a:custGeom>
            <a:solidFill>
              <a:srgbClr val="004AAD"/>
            </a:solidFill>
          </p:spPr>
        </p:sp>
        <p:sp>
          <p:nvSpPr>
            <p:cNvPr name="Freeform 8" id="8"/>
            <p:cNvSpPr/>
            <p:nvPr/>
          </p:nvSpPr>
          <p:spPr>
            <a:xfrm flipH="false" flipV="false" rot="0">
              <a:off x="391160" y="364490"/>
              <a:ext cx="5619750" cy="5621020"/>
            </a:xfrm>
            <a:custGeom>
              <a:avLst/>
              <a:gdLst/>
              <a:ahLst/>
              <a:cxnLst/>
              <a:rect r="r" b="b" t="t" l="l"/>
              <a:pathLst>
                <a:path h="5621020" w="5619750">
                  <a:moveTo>
                    <a:pt x="2810510" y="0"/>
                  </a:moveTo>
                  <a:cubicBezTo>
                    <a:pt x="4362450" y="0"/>
                    <a:pt x="5619750" y="1258570"/>
                    <a:pt x="5619750" y="2810510"/>
                  </a:cubicBezTo>
                  <a:cubicBezTo>
                    <a:pt x="5619750" y="4362450"/>
                    <a:pt x="4361180" y="5621020"/>
                    <a:pt x="2810510" y="5621020"/>
                  </a:cubicBezTo>
                  <a:cubicBezTo>
                    <a:pt x="1258570" y="5621020"/>
                    <a:pt x="0" y="4362450"/>
                    <a:pt x="0" y="2810510"/>
                  </a:cubicBezTo>
                  <a:cubicBezTo>
                    <a:pt x="1270" y="1258570"/>
                    <a:pt x="1258570" y="0"/>
                    <a:pt x="2810510" y="0"/>
                  </a:cubicBezTo>
                  <a:close/>
                </a:path>
              </a:pathLst>
            </a:custGeom>
            <a:blipFill>
              <a:blip r:embed="rId3"/>
              <a:stretch>
                <a:fillRect l="-17905" t="-19824" r="-23709" b="-21758"/>
              </a:stretch>
            </a:blipFill>
          </p:spPr>
        </p:sp>
      </p:grpSp>
      <p:grpSp>
        <p:nvGrpSpPr>
          <p:cNvPr name="Group 9" id="9"/>
          <p:cNvGrpSpPr>
            <a:grpSpLocks noChangeAspect="true"/>
          </p:cNvGrpSpPr>
          <p:nvPr/>
        </p:nvGrpSpPr>
        <p:grpSpPr>
          <a:xfrm rot="0">
            <a:off x="4219684" y="3379284"/>
            <a:ext cx="2737380" cy="2737380"/>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6350000" y="3175000"/>
                  </a:moveTo>
                  <a:cubicBezTo>
                    <a:pt x="6350000" y="1421130"/>
                    <a:pt x="4928870" y="0"/>
                    <a:pt x="3175000" y="0"/>
                  </a:cubicBezTo>
                  <a:lnTo>
                    <a:pt x="0" y="0"/>
                  </a:lnTo>
                  <a:lnTo>
                    <a:pt x="0" y="3175000"/>
                  </a:lnTo>
                  <a:cubicBezTo>
                    <a:pt x="0" y="4928870"/>
                    <a:pt x="1421130" y="6350000"/>
                    <a:pt x="3175000" y="6350000"/>
                  </a:cubicBezTo>
                  <a:cubicBezTo>
                    <a:pt x="4928870" y="6350000"/>
                    <a:pt x="6350000" y="4928870"/>
                    <a:pt x="6350000" y="3175000"/>
                  </a:cubicBezTo>
                  <a:close/>
                </a:path>
              </a:pathLst>
            </a:custGeom>
            <a:solidFill>
              <a:srgbClr val="004AAD"/>
            </a:solidFill>
          </p:spPr>
        </p:sp>
        <p:sp>
          <p:nvSpPr>
            <p:cNvPr name="Freeform 11" id="11"/>
            <p:cNvSpPr/>
            <p:nvPr/>
          </p:nvSpPr>
          <p:spPr>
            <a:xfrm flipH="false" flipV="false" rot="0">
              <a:off x="325223" y="364462"/>
              <a:ext cx="5646214" cy="5621077"/>
            </a:xfrm>
            <a:custGeom>
              <a:avLst/>
              <a:gdLst/>
              <a:ahLst/>
              <a:cxnLst/>
              <a:rect r="r" b="b" t="t" l="l"/>
              <a:pathLst>
                <a:path h="5621077" w="5646214">
                  <a:moveTo>
                    <a:pt x="2823107" y="28"/>
                  </a:moveTo>
                  <a:cubicBezTo>
                    <a:pt x="1816014" y="-4476"/>
                    <a:pt x="883489" y="530217"/>
                    <a:pt x="378638" y="1401642"/>
                  </a:cubicBezTo>
                  <a:cubicBezTo>
                    <a:pt x="-126213" y="2273067"/>
                    <a:pt x="-126213" y="3348009"/>
                    <a:pt x="378638" y="4219434"/>
                  </a:cubicBezTo>
                  <a:cubicBezTo>
                    <a:pt x="883489" y="5090859"/>
                    <a:pt x="1816014" y="5625552"/>
                    <a:pt x="2823107" y="5621048"/>
                  </a:cubicBezTo>
                  <a:cubicBezTo>
                    <a:pt x="3830200" y="5625552"/>
                    <a:pt x="4762725" y="5090859"/>
                    <a:pt x="5267576" y="4219434"/>
                  </a:cubicBezTo>
                  <a:cubicBezTo>
                    <a:pt x="5772427" y="3348009"/>
                    <a:pt x="5772427" y="2273067"/>
                    <a:pt x="5267576" y="1401642"/>
                  </a:cubicBezTo>
                  <a:cubicBezTo>
                    <a:pt x="4762725" y="530217"/>
                    <a:pt x="3830200" y="-4476"/>
                    <a:pt x="2823107" y="28"/>
                  </a:cubicBezTo>
                  <a:close/>
                </a:path>
              </a:pathLst>
            </a:custGeom>
            <a:blipFill>
              <a:blip r:embed="rId4"/>
              <a:stretch>
                <a:fillRect l="223" t="-256" r="223" b="-256"/>
              </a:stretch>
            </a:blipFill>
          </p:spPr>
        </p:sp>
      </p:grpSp>
      <p:sp>
        <p:nvSpPr>
          <p:cNvPr name="TextBox 12" id="12"/>
          <p:cNvSpPr txBox="true"/>
          <p:nvPr/>
        </p:nvSpPr>
        <p:spPr>
          <a:xfrm rot="0">
            <a:off x="1028700" y="1681184"/>
            <a:ext cx="9156038"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ANGGOTA KELOMPOK:</a:t>
            </a:r>
          </a:p>
        </p:txBody>
      </p:sp>
      <p:sp>
        <p:nvSpPr>
          <p:cNvPr name="TextBox 13" id="13"/>
          <p:cNvSpPr txBox="true"/>
          <p:nvPr/>
        </p:nvSpPr>
        <p:spPr>
          <a:xfrm rot="0">
            <a:off x="1028700" y="914400"/>
            <a:ext cx="4842085" cy="897853"/>
          </a:xfrm>
          <a:prstGeom prst="rect">
            <a:avLst/>
          </a:prstGeom>
        </p:spPr>
        <p:txBody>
          <a:bodyPr anchor="t" rtlCol="false" tIns="0" lIns="0" bIns="0" rIns="0">
            <a:spAutoFit/>
          </a:bodyPr>
          <a:lstStyle/>
          <a:p>
            <a:pPr algn="l">
              <a:lnSpc>
                <a:spcPts val="7212"/>
              </a:lnSpc>
            </a:pPr>
            <a:r>
              <a:rPr lang="en-US" sz="5151">
                <a:solidFill>
                  <a:srgbClr val="000000"/>
                </a:solidFill>
                <a:latin typeface="Roboto"/>
                <a:ea typeface="Roboto"/>
                <a:cs typeface="Roboto"/>
                <a:sym typeface="Roboto"/>
              </a:rPr>
              <a:t>KELOMPOK 9</a:t>
            </a:r>
          </a:p>
        </p:txBody>
      </p:sp>
      <p:sp>
        <p:nvSpPr>
          <p:cNvPr name="TextBox 14" id="14"/>
          <p:cNvSpPr txBox="true"/>
          <p:nvPr/>
        </p:nvSpPr>
        <p:spPr>
          <a:xfrm rot="0">
            <a:off x="2929218" y="6354594"/>
            <a:ext cx="5318312" cy="1609725"/>
          </a:xfrm>
          <a:prstGeom prst="rect">
            <a:avLst/>
          </a:prstGeom>
        </p:spPr>
        <p:txBody>
          <a:bodyPr anchor="t" rtlCol="false" tIns="0" lIns="0" bIns="0" rIns="0">
            <a:spAutoFit/>
          </a:bodyPr>
          <a:lstStyle/>
          <a:p>
            <a:pPr algn="ctr">
              <a:lnSpc>
                <a:spcPts val="4200"/>
              </a:lnSpc>
            </a:pPr>
            <a:r>
              <a:rPr lang="en-US" sz="3000">
                <a:solidFill>
                  <a:srgbClr val="000000"/>
                </a:solidFill>
                <a:latin typeface="Poppins"/>
                <a:ea typeface="Poppins"/>
                <a:cs typeface="Poppins"/>
                <a:sym typeface="Poppins"/>
              </a:rPr>
              <a:t>SITI FADILAH NURKHOTIMAH (1314623019 – UNJ)</a:t>
            </a:r>
          </a:p>
          <a:p>
            <a:pPr algn="ctr">
              <a:lnSpc>
                <a:spcPts val="4200"/>
              </a:lnSpc>
              <a:spcBef>
                <a:spcPct val="0"/>
              </a:spcBef>
            </a:pPr>
            <a:r>
              <a:rPr lang="en-US" sz="3000">
                <a:solidFill>
                  <a:srgbClr val="000000"/>
                </a:solidFill>
                <a:latin typeface="Poppins"/>
                <a:ea typeface="Poppins"/>
                <a:cs typeface="Poppins"/>
                <a:sym typeface="Poppins"/>
              </a:rPr>
              <a:t>(251155009 – UNESA)</a:t>
            </a:r>
          </a:p>
        </p:txBody>
      </p:sp>
      <p:sp>
        <p:nvSpPr>
          <p:cNvPr name="TextBox 15" id="15"/>
          <p:cNvSpPr txBox="true"/>
          <p:nvPr/>
        </p:nvSpPr>
        <p:spPr>
          <a:xfrm rot="0">
            <a:off x="9144000" y="6354594"/>
            <a:ext cx="6896100" cy="1076325"/>
          </a:xfrm>
          <a:prstGeom prst="rect">
            <a:avLst/>
          </a:prstGeom>
        </p:spPr>
        <p:txBody>
          <a:bodyPr anchor="t" rtlCol="false" tIns="0" lIns="0" bIns="0" rIns="0">
            <a:spAutoFit/>
          </a:bodyPr>
          <a:lstStyle/>
          <a:p>
            <a:pPr algn="ctr">
              <a:lnSpc>
                <a:spcPts val="4200"/>
              </a:lnSpc>
            </a:pPr>
            <a:r>
              <a:rPr lang="en-US" sz="3000">
                <a:solidFill>
                  <a:srgbClr val="000000"/>
                </a:solidFill>
                <a:latin typeface="Poppins"/>
                <a:ea typeface="Poppins"/>
                <a:cs typeface="Poppins"/>
                <a:sym typeface="Poppins"/>
              </a:rPr>
              <a:t>LAILI NURROHMATUL FADHILA ZULFA</a:t>
            </a:r>
          </a:p>
          <a:p>
            <a:pPr algn="ctr">
              <a:lnSpc>
                <a:spcPts val="4200"/>
              </a:lnSpc>
              <a:spcBef>
                <a:spcPct val="0"/>
              </a:spcBef>
            </a:pPr>
            <a:r>
              <a:rPr lang="en-US" sz="3000">
                <a:solidFill>
                  <a:srgbClr val="000000"/>
                </a:solidFill>
                <a:latin typeface="Poppins"/>
                <a:ea typeface="Poppins"/>
                <a:cs typeface="Poppins"/>
                <a:sym typeface="Poppins"/>
              </a:rPr>
              <a:t>(24031554093 - UNESA)</a:t>
            </a:r>
          </a:p>
        </p:txBody>
      </p:sp>
      <p:sp>
        <p:nvSpPr>
          <p:cNvPr name="TextBox 16" id="16"/>
          <p:cNvSpPr txBox="true"/>
          <p:nvPr/>
        </p:nvSpPr>
        <p:spPr>
          <a:xfrm rot="0">
            <a:off x="9382721" y="8893175"/>
            <a:ext cx="9156038"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2024 C</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28700" y="8997950"/>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00" y="1315701"/>
            <a:ext cx="5620275" cy="912915"/>
          </a:xfrm>
          <a:prstGeom prst="rect">
            <a:avLst/>
          </a:prstGeom>
        </p:spPr>
        <p:txBody>
          <a:bodyPr anchor="t" rtlCol="false" tIns="0" lIns="0" bIns="0" rIns="0">
            <a:spAutoFit/>
          </a:bodyPr>
          <a:lstStyle/>
          <a:p>
            <a:pPr algn="l">
              <a:lnSpc>
                <a:spcPts val="7431"/>
              </a:lnSpc>
            </a:pPr>
            <a:r>
              <a:rPr lang="en-US" sz="5308">
                <a:solidFill>
                  <a:srgbClr val="004AAD"/>
                </a:solidFill>
                <a:latin typeface="League Spartan"/>
                <a:ea typeface="League Spartan"/>
                <a:cs typeface="League Spartan"/>
                <a:sym typeface="League Spartan"/>
              </a:rPr>
              <a:t>PEMBAHASAN</a:t>
            </a:r>
          </a:p>
        </p:txBody>
      </p:sp>
      <p:sp>
        <p:nvSpPr>
          <p:cNvPr name="TextBox 7" id="7"/>
          <p:cNvSpPr txBox="true"/>
          <p:nvPr/>
        </p:nvSpPr>
        <p:spPr>
          <a:xfrm rot="0">
            <a:off x="1028700" y="522624"/>
            <a:ext cx="4842085" cy="897853"/>
          </a:xfrm>
          <a:prstGeom prst="rect">
            <a:avLst/>
          </a:prstGeom>
        </p:spPr>
        <p:txBody>
          <a:bodyPr anchor="t" rtlCol="false" tIns="0" lIns="0" bIns="0" rIns="0">
            <a:spAutoFit/>
          </a:bodyPr>
          <a:lstStyle/>
          <a:p>
            <a:pPr algn="l">
              <a:lnSpc>
                <a:spcPts val="7212"/>
              </a:lnSpc>
            </a:pPr>
            <a:r>
              <a:rPr lang="en-US" sz="5151">
                <a:solidFill>
                  <a:srgbClr val="000000"/>
                </a:solidFill>
                <a:latin typeface="Roboto"/>
                <a:ea typeface="Roboto"/>
                <a:cs typeface="Roboto"/>
                <a:sym typeface="Roboto"/>
              </a:rPr>
              <a:t>HASIL &amp;</a:t>
            </a:r>
          </a:p>
        </p:txBody>
      </p:sp>
      <p:sp>
        <p:nvSpPr>
          <p:cNvPr name="TextBox 8" id="8"/>
          <p:cNvSpPr txBox="true"/>
          <p:nvPr/>
        </p:nvSpPr>
        <p:spPr>
          <a:xfrm rot="0">
            <a:off x="2394448" y="4163167"/>
            <a:ext cx="13499103" cy="912915"/>
          </a:xfrm>
          <a:prstGeom prst="rect">
            <a:avLst/>
          </a:prstGeom>
        </p:spPr>
        <p:txBody>
          <a:bodyPr anchor="t" rtlCol="false" tIns="0" lIns="0" bIns="0" rIns="0">
            <a:spAutoFit/>
          </a:bodyPr>
          <a:lstStyle/>
          <a:p>
            <a:pPr algn="ctr">
              <a:lnSpc>
                <a:spcPts val="7431"/>
              </a:lnSpc>
            </a:pPr>
            <a:r>
              <a:rPr lang="en-US" sz="5308">
                <a:solidFill>
                  <a:srgbClr val="004AAD"/>
                </a:solidFill>
                <a:latin typeface="League Spartan"/>
                <a:ea typeface="League Spartan"/>
                <a:cs typeface="League Spartan"/>
                <a:sym typeface="League Spartan"/>
              </a:rPr>
              <a:t>TRANSFORMASI DATA</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28700" y="8997950"/>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00" y="942975"/>
            <a:ext cx="8679013" cy="770217"/>
          </a:xfrm>
          <a:prstGeom prst="rect">
            <a:avLst/>
          </a:prstGeom>
        </p:spPr>
        <p:txBody>
          <a:bodyPr anchor="t" rtlCol="false" tIns="0" lIns="0" bIns="0" rIns="0">
            <a:spAutoFit/>
          </a:bodyPr>
          <a:lstStyle/>
          <a:p>
            <a:pPr algn="l">
              <a:lnSpc>
                <a:spcPts val="6372"/>
              </a:lnSpc>
            </a:pPr>
            <a:r>
              <a:rPr lang="en-US" sz="4551">
                <a:solidFill>
                  <a:srgbClr val="000000"/>
                </a:solidFill>
                <a:latin typeface="Roboto"/>
                <a:ea typeface="Roboto"/>
                <a:cs typeface="Roboto"/>
                <a:sym typeface="Roboto"/>
              </a:rPr>
              <a:t>AGREGASI</a:t>
            </a:r>
          </a:p>
        </p:txBody>
      </p:sp>
      <p:sp>
        <p:nvSpPr>
          <p:cNvPr name="TextBox 7" id="7"/>
          <p:cNvSpPr txBox="true"/>
          <p:nvPr/>
        </p:nvSpPr>
        <p:spPr>
          <a:xfrm rot="0">
            <a:off x="2786449" y="2882259"/>
            <a:ext cx="12715103" cy="3935077"/>
          </a:xfrm>
          <a:prstGeom prst="rect">
            <a:avLst/>
          </a:prstGeom>
        </p:spPr>
        <p:txBody>
          <a:bodyPr anchor="t" rtlCol="false" tIns="0" lIns="0" bIns="0" rIns="0">
            <a:spAutoFit/>
          </a:bodyPr>
          <a:lstStyle/>
          <a:p>
            <a:pPr algn="ctr">
              <a:lnSpc>
                <a:spcPts val="3926"/>
              </a:lnSpc>
            </a:pPr>
            <a:r>
              <a:rPr lang="en-US" sz="2804">
                <a:solidFill>
                  <a:srgbClr val="000000"/>
                </a:solidFill>
                <a:latin typeface="Poppins"/>
                <a:ea typeface="Poppins"/>
                <a:cs typeface="Poppins"/>
                <a:sym typeface="Poppins"/>
              </a:rPr>
              <a:t>Pada bagian ini merupakan proses menyamaan bentuk data agar dapat dianalisis bersama. Transformasi data yang dilakukan berupa agregasi pada dataset iklim yang dimana datanya berbentuk data harian. Dengan agregasi perata-rataan data harian menjadi data pertahunan. Dengan begitu bentuk data akan sama dengan dataset lainnya yang juga berbentuk tahunan. Hasil dari transformasi data berupa dataset iklim dengan data suhu, kelembapan, curah hujan, dan sebagianya berbentuk data tahunan. </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28700" y="8997950"/>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00" y="1315701"/>
            <a:ext cx="5620275" cy="912915"/>
          </a:xfrm>
          <a:prstGeom prst="rect">
            <a:avLst/>
          </a:prstGeom>
        </p:spPr>
        <p:txBody>
          <a:bodyPr anchor="t" rtlCol="false" tIns="0" lIns="0" bIns="0" rIns="0">
            <a:spAutoFit/>
          </a:bodyPr>
          <a:lstStyle/>
          <a:p>
            <a:pPr algn="l">
              <a:lnSpc>
                <a:spcPts val="7431"/>
              </a:lnSpc>
            </a:pPr>
            <a:r>
              <a:rPr lang="en-US" sz="5308">
                <a:solidFill>
                  <a:srgbClr val="004AAD"/>
                </a:solidFill>
                <a:latin typeface="League Spartan"/>
                <a:ea typeface="League Spartan"/>
                <a:cs typeface="League Spartan"/>
                <a:sym typeface="League Spartan"/>
              </a:rPr>
              <a:t>PEMBAHASAN</a:t>
            </a:r>
          </a:p>
        </p:txBody>
      </p:sp>
      <p:sp>
        <p:nvSpPr>
          <p:cNvPr name="TextBox 7" id="7"/>
          <p:cNvSpPr txBox="true"/>
          <p:nvPr/>
        </p:nvSpPr>
        <p:spPr>
          <a:xfrm rot="0">
            <a:off x="1028700" y="522624"/>
            <a:ext cx="4842085" cy="897853"/>
          </a:xfrm>
          <a:prstGeom prst="rect">
            <a:avLst/>
          </a:prstGeom>
        </p:spPr>
        <p:txBody>
          <a:bodyPr anchor="t" rtlCol="false" tIns="0" lIns="0" bIns="0" rIns="0">
            <a:spAutoFit/>
          </a:bodyPr>
          <a:lstStyle/>
          <a:p>
            <a:pPr algn="l">
              <a:lnSpc>
                <a:spcPts val="7212"/>
              </a:lnSpc>
            </a:pPr>
            <a:r>
              <a:rPr lang="en-US" sz="5151">
                <a:solidFill>
                  <a:srgbClr val="000000"/>
                </a:solidFill>
                <a:latin typeface="Roboto"/>
                <a:ea typeface="Roboto"/>
                <a:cs typeface="Roboto"/>
                <a:sym typeface="Roboto"/>
              </a:rPr>
              <a:t>HASIL &amp;</a:t>
            </a:r>
          </a:p>
        </p:txBody>
      </p:sp>
      <p:sp>
        <p:nvSpPr>
          <p:cNvPr name="TextBox 8" id="8"/>
          <p:cNvSpPr txBox="true"/>
          <p:nvPr/>
        </p:nvSpPr>
        <p:spPr>
          <a:xfrm rot="0">
            <a:off x="2394448" y="4163167"/>
            <a:ext cx="13499103" cy="1855890"/>
          </a:xfrm>
          <a:prstGeom prst="rect">
            <a:avLst/>
          </a:prstGeom>
        </p:spPr>
        <p:txBody>
          <a:bodyPr anchor="t" rtlCol="false" tIns="0" lIns="0" bIns="0" rIns="0">
            <a:spAutoFit/>
          </a:bodyPr>
          <a:lstStyle/>
          <a:p>
            <a:pPr algn="ctr">
              <a:lnSpc>
                <a:spcPts val="7431"/>
              </a:lnSpc>
            </a:pPr>
            <a:r>
              <a:rPr lang="en-US" sz="5308">
                <a:solidFill>
                  <a:srgbClr val="004AAD"/>
                </a:solidFill>
                <a:latin typeface="League Spartan"/>
                <a:ea typeface="League Spartan"/>
                <a:cs typeface="League Spartan"/>
                <a:sym typeface="League Spartan"/>
              </a:rPr>
              <a:t>EXPLORATORY DATA ANALYSIS (EDA) </a:t>
            </a:r>
          </a:p>
          <a:p>
            <a:pPr algn="l">
              <a:lnSpc>
                <a:spcPts val="7431"/>
              </a:lnSpc>
            </a:pPr>
            <a:r>
              <a:rPr lang="en-US" sz="5308">
                <a:solidFill>
                  <a:srgbClr val="004AAD"/>
                </a:solidFill>
                <a:latin typeface="League Spartan"/>
                <a:ea typeface="League Spartan"/>
                <a:cs typeface="League Spartan"/>
                <a:sym typeface="League Spartan"/>
              </a:rPr>
              <a:t>DATA EKSPLORASI</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28700" y="8997950"/>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00" y="1726528"/>
            <a:ext cx="5898349"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RATA-RATA</a:t>
            </a:r>
          </a:p>
        </p:txBody>
      </p:sp>
      <p:sp>
        <p:nvSpPr>
          <p:cNvPr name="TextBox 7" id="7"/>
          <p:cNvSpPr txBox="true"/>
          <p:nvPr/>
        </p:nvSpPr>
        <p:spPr>
          <a:xfrm rot="0">
            <a:off x="1028700" y="942975"/>
            <a:ext cx="8679013" cy="770217"/>
          </a:xfrm>
          <a:prstGeom prst="rect">
            <a:avLst/>
          </a:prstGeom>
        </p:spPr>
        <p:txBody>
          <a:bodyPr anchor="t" rtlCol="false" tIns="0" lIns="0" bIns="0" rIns="0">
            <a:spAutoFit/>
          </a:bodyPr>
          <a:lstStyle/>
          <a:p>
            <a:pPr algn="l">
              <a:lnSpc>
                <a:spcPts val="6372"/>
              </a:lnSpc>
            </a:pPr>
            <a:r>
              <a:rPr lang="en-US" sz="4551">
                <a:solidFill>
                  <a:srgbClr val="000000"/>
                </a:solidFill>
                <a:latin typeface="Roboto"/>
                <a:ea typeface="Roboto"/>
                <a:cs typeface="Roboto"/>
                <a:sym typeface="Roboto"/>
              </a:rPr>
              <a:t>EDA - STATISTIK DESKRPTIF</a:t>
            </a:r>
          </a:p>
        </p:txBody>
      </p:sp>
      <p:sp>
        <p:nvSpPr>
          <p:cNvPr name="TextBox 8" id="8"/>
          <p:cNvSpPr txBox="true"/>
          <p:nvPr/>
        </p:nvSpPr>
        <p:spPr>
          <a:xfrm rot="0">
            <a:off x="9998579" y="2910834"/>
            <a:ext cx="7538459" cy="4832325"/>
          </a:xfrm>
          <a:prstGeom prst="rect">
            <a:avLst/>
          </a:prstGeom>
        </p:spPr>
        <p:txBody>
          <a:bodyPr anchor="t" rtlCol="false" tIns="0" lIns="0" bIns="0" rIns="0">
            <a:spAutoFit/>
          </a:bodyPr>
          <a:lstStyle/>
          <a:p>
            <a:pPr algn="l" marL="458997" indent="-229499" lvl="1">
              <a:lnSpc>
                <a:spcPts val="2976"/>
              </a:lnSpc>
              <a:buFont typeface="Arial"/>
              <a:buChar char="•"/>
            </a:pPr>
            <a:r>
              <a:rPr lang="en-US" sz="2125">
                <a:solidFill>
                  <a:srgbClr val="000000"/>
                </a:solidFill>
                <a:latin typeface="Poppins"/>
                <a:ea typeface="Poppins"/>
                <a:cs typeface="Poppins"/>
                <a:sym typeface="Poppins"/>
              </a:rPr>
              <a:t>Kasus DBD rata-rata 3.624 kasus, menunjukkan beban penyakit masih tinggi dan bervariasi antar provinsi.</a:t>
            </a:r>
          </a:p>
          <a:p>
            <a:pPr algn="l" marL="458997" indent="-229499" lvl="1">
              <a:lnSpc>
                <a:spcPts val="2976"/>
              </a:lnSpc>
              <a:buFont typeface="Arial"/>
              <a:buChar char="•"/>
            </a:pPr>
            <a:r>
              <a:rPr lang="en-US" sz="2125">
                <a:solidFill>
                  <a:srgbClr val="000000"/>
                </a:solidFill>
                <a:latin typeface="Poppins"/>
                <a:ea typeface="Poppins"/>
                <a:cs typeface="Poppins"/>
                <a:sym typeface="Poppins"/>
              </a:rPr>
              <a:t>K</a:t>
            </a:r>
            <a:r>
              <a:rPr lang="en-US" sz="2125">
                <a:solidFill>
                  <a:srgbClr val="000000"/>
                </a:solidFill>
                <a:latin typeface="Poppins"/>
                <a:ea typeface="Poppins"/>
                <a:cs typeface="Poppins"/>
                <a:sym typeface="Poppins"/>
              </a:rPr>
              <a:t>epadatan penduduk rata-rata 740,63 jiwa/km², mengindikasikan banyak wilayah padat yang berpotensi mempercepat transmisi.</a:t>
            </a:r>
          </a:p>
          <a:p>
            <a:pPr algn="l" marL="458997" indent="-229499" lvl="1">
              <a:lnSpc>
                <a:spcPts val="2976"/>
              </a:lnSpc>
              <a:buFont typeface="Arial"/>
              <a:buChar char="•"/>
            </a:pPr>
            <a:r>
              <a:rPr lang="en-US" sz="2125">
                <a:solidFill>
                  <a:srgbClr val="000000"/>
                </a:solidFill>
                <a:latin typeface="Poppins"/>
                <a:ea typeface="Poppins"/>
                <a:cs typeface="Poppins"/>
                <a:sym typeface="Poppins"/>
              </a:rPr>
              <a:t>Provinsi dengan penduduk padat memiliki risiko penularan lebih tinggi karena peluang kontak nyamuk–manusia lebih besar.</a:t>
            </a:r>
          </a:p>
          <a:p>
            <a:pPr algn="l" marL="458997" indent="-229499" lvl="1">
              <a:lnSpc>
                <a:spcPts val="2976"/>
              </a:lnSpc>
              <a:spcBef>
                <a:spcPct val="0"/>
              </a:spcBef>
              <a:buFont typeface="Arial"/>
              <a:buChar char="•"/>
            </a:pPr>
            <a:r>
              <a:rPr lang="en-US" sz="2125">
                <a:solidFill>
                  <a:srgbClr val="000000"/>
                </a:solidFill>
                <a:latin typeface="Poppins"/>
                <a:ea typeface="Poppins"/>
                <a:cs typeface="Poppins"/>
                <a:sym typeface="Poppins"/>
              </a:rPr>
              <a:t>Secara keseluruhan, faktor iklim, demografi, dan epidemiologi saling berkontribusi dalam memengaruhi dynamika penyebaran DBD di Indonesia.</a:t>
            </a:r>
          </a:p>
        </p:txBody>
      </p:sp>
      <p:sp>
        <p:nvSpPr>
          <p:cNvPr name="TextBox 9" id="9"/>
          <p:cNvSpPr txBox="true"/>
          <p:nvPr/>
        </p:nvSpPr>
        <p:spPr>
          <a:xfrm rot="0">
            <a:off x="750961" y="2910834"/>
            <a:ext cx="9247618" cy="4460850"/>
          </a:xfrm>
          <a:prstGeom prst="rect">
            <a:avLst/>
          </a:prstGeom>
        </p:spPr>
        <p:txBody>
          <a:bodyPr anchor="t" rtlCol="false" tIns="0" lIns="0" bIns="0" rIns="0">
            <a:spAutoFit/>
          </a:bodyPr>
          <a:lstStyle/>
          <a:p>
            <a:pPr algn="l" marL="458997" indent="-229499" lvl="1">
              <a:lnSpc>
                <a:spcPts val="2976"/>
              </a:lnSpc>
              <a:spcBef>
                <a:spcPct val="0"/>
              </a:spcBef>
              <a:buFont typeface="Arial"/>
              <a:buChar char="•"/>
            </a:pPr>
            <a:r>
              <a:rPr lang="en-US" sz="2125">
                <a:solidFill>
                  <a:srgbClr val="000000"/>
                </a:solidFill>
                <a:latin typeface="Poppins"/>
                <a:ea typeface="Poppins"/>
                <a:cs typeface="Poppins"/>
                <a:sym typeface="Poppins"/>
              </a:rPr>
              <a:t>Suhu r</a:t>
            </a:r>
            <a:r>
              <a:rPr lang="en-US" sz="2125" strike="noStrike" u="none">
                <a:solidFill>
                  <a:srgbClr val="000000"/>
                </a:solidFill>
                <a:latin typeface="Poppins"/>
                <a:ea typeface="Poppins"/>
                <a:cs typeface="Poppins"/>
                <a:sym typeface="Poppins"/>
              </a:rPr>
              <a:t>ata-rata 2</a:t>
            </a:r>
            <a:r>
              <a:rPr lang="en-US" sz="2125" strike="noStrike" u="none">
                <a:solidFill>
                  <a:srgbClr val="000000"/>
                </a:solidFill>
                <a:latin typeface="Poppins"/>
                <a:ea typeface="Poppins"/>
                <a:cs typeface="Poppins"/>
                <a:sym typeface="Poppins"/>
              </a:rPr>
              <a:t>3,95</a:t>
            </a:r>
            <a:r>
              <a:rPr lang="en-US" sz="2125" strike="noStrike" u="none">
                <a:solidFill>
                  <a:srgbClr val="000000"/>
                </a:solidFill>
                <a:latin typeface="Poppins"/>
                <a:ea typeface="Poppins"/>
                <a:cs typeface="Poppins"/>
                <a:sym typeface="Poppins"/>
              </a:rPr>
              <a:t>°C</a:t>
            </a:r>
            <a:r>
              <a:rPr lang="en-US" sz="2125" strike="noStrike" u="none">
                <a:solidFill>
                  <a:srgbClr val="000000"/>
                </a:solidFill>
                <a:latin typeface="Poppins"/>
                <a:ea typeface="Poppins"/>
                <a:cs typeface="Poppins"/>
                <a:sym typeface="Poppins"/>
              </a:rPr>
              <a:t>,</a:t>
            </a:r>
            <a:r>
              <a:rPr lang="en-US" sz="2125" strike="noStrike" u="none">
                <a:solidFill>
                  <a:srgbClr val="000000"/>
                </a:solidFill>
                <a:latin typeface="Poppins"/>
                <a:ea typeface="Poppins"/>
                <a:cs typeface="Poppins"/>
                <a:sym typeface="Poppins"/>
              </a:rPr>
              <a:t> </a:t>
            </a:r>
            <a:r>
              <a:rPr lang="en-US" sz="2125" strike="noStrike" u="none">
                <a:solidFill>
                  <a:srgbClr val="000000"/>
                </a:solidFill>
                <a:latin typeface="Poppins"/>
                <a:ea typeface="Poppins"/>
                <a:cs typeface="Poppins"/>
                <a:sym typeface="Poppins"/>
              </a:rPr>
              <a:t>se</a:t>
            </a:r>
            <a:r>
              <a:rPr lang="en-US" sz="2125" strike="noStrike" u="none">
                <a:solidFill>
                  <a:srgbClr val="000000"/>
                </a:solidFill>
                <a:latin typeface="Poppins"/>
                <a:ea typeface="Poppins"/>
                <a:cs typeface="Poppins"/>
                <a:sym typeface="Poppins"/>
              </a:rPr>
              <a:t>su</a:t>
            </a:r>
            <a:r>
              <a:rPr lang="en-US" sz="2125" strike="noStrike" u="none">
                <a:solidFill>
                  <a:srgbClr val="000000"/>
                </a:solidFill>
                <a:latin typeface="Poppins"/>
                <a:ea typeface="Poppins"/>
                <a:cs typeface="Poppins"/>
                <a:sym typeface="Poppins"/>
              </a:rPr>
              <a:t>ai</a:t>
            </a:r>
            <a:r>
              <a:rPr lang="en-US" sz="2125" strike="noStrike" u="none">
                <a:solidFill>
                  <a:srgbClr val="000000"/>
                </a:solidFill>
                <a:latin typeface="Poppins"/>
                <a:ea typeface="Poppins"/>
                <a:cs typeface="Poppins"/>
                <a:sym typeface="Poppins"/>
              </a:rPr>
              <a:t> </a:t>
            </a:r>
            <a:r>
              <a:rPr lang="en-US" sz="2125" strike="noStrike" u="none">
                <a:solidFill>
                  <a:srgbClr val="000000"/>
                </a:solidFill>
                <a:latin typeface="Poppins"/>
                <a:ea typeface="Poppins"/>
                <a:cs typeface="Poppins"/>
                <a:sym typeface="Poppins"/>
              </a:rPr>
              <a:t>deng</a:t>
            </a:r>
            <a:r>
              <a:rPr lang="en-US" sz="2125" strike="noStrike" u="none">
                <a:solidFill>
                  <a:srgbClr val="000000"/>
                </a:solidFill>
                <a:latin typeface="Poppins"/>
                <a:ea typeface="Poppins"/>
                <a:cs typeface="Poppins"/>
                <a:sym typeface="Poppins"/>
              </a:rPr>
              <a:t>a</a:t>
            </a:r>
            <a:r>
              <a:rPr lang="en-US" sz="2125" strike="noStrike" u="none">
                <a:solidFill>
                  <a:srgbClr val="000000"/>
                </a:solidFill>
                <a:latin typeface="Poppins"/>
                <a:ea typeface="Poppins"/>
                <a:cs typeface="Poppins"/>
                <a:sym typeface="Poppins"/>
              </a:rPr>
              <a:t>n</a:t>
            </a:r>
            <a:r>
              <a:rPr lang="en-US" sz="2125" strike="noStrike" u="none">
                <a:solidFill>
                  <a:srgbClr val="000000"/>
                </a:solidFill>
                <a:latin typeface="Poppins"/>
                <a:ea typeface="Poppins"/>
                <a:cs typeface="Poppins"/>
                <a:sym typeface="Poppins"/>
              </a:rPr>
              <a:t> i</a:t>
            </a:r>
            <a:r>
              <a:rPr lang="en-US" sz="2125" strike="noStrike" u="none">
                <a:solidFill>
                  <a:srgbClr val="000000"/>
                </a:solidFill>
                <a:latin typeface="Poppins"/>
                <a:ea typeface="Poppins"/>
                <a:cs typeface="Poppins"/>
                <a:sym typeface="Poppins"/>
              </a:rPr>
              <a:t>k</a:t>
            </a:r>
            <a:r>
              <a:rPr lang="en-US" sz="2125" strike="noStrike" u="none">
                <a:solidFill>
                  <a:srgbClr val="000000"/>
                </a:solidFill>
                <a:latin typeface="Poppins"/>
                <a:ea typeface="Poppins"/>
                <a:cs typeface="Poppins"/>
                <a:sym typeface="Poppins"/>
              </a:rPr>
              <a:t>l</a:t>
            </a:r>
            <a:r>
              <a:rPr lang="en-US" sz="2125" strike="noStrike" u="none">
                <a:solidFill>
                  <a:srgbClr val="000000"/>
                </a:solidFill>
                <a:latin typeface="Poppins"/>
                <a:ea typeface="Poppins"/>
                <a:cs typeface="Poppins"/>
                <a:sym typeface="Poppins"/>
              </a:rPr>
              <a:t>im</a:t>
            </a:r>
            <a:r>
              <a:rPr lang="en-US" sz="2125" strike="noStrike" u="none">
                <a:solidFill>
                  <a:srgbClr val="000000"/>
                </a:solidFill>
                <a:latin typeface="Poppins"/>
                <a:ea typeface="Poppins"/>
                <a:cs typeface="Poppins"/>
                <a:sym typeface="Poppins"/>
              </a:rPr>
              <a:t> </a:t>
            </a:r>
            <a:r>
              <a:rPr lang="en-US" sz="2125" strike="noStrike" u="none">
                <a:solidFill>
                  <a:srgbClr val="000000"/>
                </a:solidFill>
                <a:latin typeface="Poppins"/>
                <a:ea typeface="Poppins"/>
                <a:cs typeface="Poppins"/>
                <a:sym typeface="Poppins"/>
              </a:rPr>
              <a:t>t</a:t>
            </a:r>
            <a:r>
              <a:rPr lang="en-US" sz="2125" strike="noStrike" u="none">
                <a:solidFill>
                  <a:srgbClr val="000000"/>
                </a:solidFill>
                <a:latin typeface="Poppins"/>
                <a:ea typeface="Poppins"/>
                <a:cs typeface="Poppins"/>
                <a:sym typeface="Poppins"/>
              </a:rPr>
              <a:t>ro</a:t>
            </a:r>
            <a:r>
              <a:rPr lang="en-US" sz="2125" strike="noStrike" u="none">
                <a:solidFill>
                  <a:srgbClr val="000000"/>
                </a:solidFill>
                <a:latin typeface="Poppins"/>
                <a:ea typeface="Poppins"/>
                <a:cs typeface="Poppins"/>
                <a:sym typeface="Poppins"/>
              </a:rPr>
              <a:t>p</a:t>
            </a:r>
            <a:r>
              <a:rPr lang="en-US" sz="2125" strike="noStrike" u="none">
                <a:solidFill>
                  <a:srgbClr val="000000"/>
                </a:solidFill>
                <a:latin typeface="Poppins"/>
                <a:ea typeface="Poppins"/>
                <a:cs typeface="Poppins"/>
                <a:sym typeface="Poppins"/>
              </a:rPr>
              <a:t>is d</a:t>
            </a:r>
            <a:r>
              <a:rPr lang="en-US" sz="2125" strike="noStrike" u="none">
                <a:solidFill>
                  <a:srgbClr val="000000"/>
                </a:solidFill>
                <a:latin typeface="Poppins"/>
                <a:ea typeface="Poppins"/>
                <a:cs typeface="Poppins"/>
                <a:sym typeface="Poppins"/>
              </a:rPr>
              <a:t>a</a:t>
            </a:r>
            <a:r>
              <a:rPr lang="en-US" sz="2125" strike="noStrike" u="none">
                <a:solidFill>
                  <a:srgbClr val="000000"/>
                </a:solidFill>
                <a:latin typeface="Poppins"/>
                <a:ea typeface="Poppins"/>
                <a:cs typeface="Poppins"/>
                <a:sym typeface="Poppins"/>
              </a:rPr>
              <a:t>n berada pada kisaran op</a:t>
            </a:r>
            <a:r>
              <a:rPr lang="en-US" sz="2125" strike="noStrike" u="none">
                <a:solidFill>
                  <a:srgbClr val="000000"/>
                </a:solidFill>
                <a:latin typeface="Poppins"/>
                <a:ea typeface="Poppins"/>
                <a:cs typeface="Poppins"/>
                <a:sym typeface="Poppins"/>
              </a:rPr>
              <a:t>t</a:t>
            </a:r>
            <a:r>
              <a:rPr lang="en-US" sz="2125" strike="noStrike" u="none">
                <a:solidFill>
                  <a:srgbClr val="000000"/>
                </a:solidFill>
                <a:latin typeface="Poppins"/>
                <a:ea typeface="Poppins"/>
                <a:cs typeface="Poppins"/>
                <a:sym typeface="Poppins"/>
              </a:rPr>
              <a:t>i</a:t>
            </a:r>
            <a:r>
              <a:rPr lang="en-US" sz="2125" strike="noStrike" u="none">
                <a:solidFill>
                  <a:srgbClr val="000000"/>
                </a:solidFill>
                <a:latin typeface="Poppins"/>
                <a:ea typeface="Poppins"/>
                <a:cs typeface="Poppins"/>
                <a:sym typeface="Poppins"/>
              </a:rPr>
              <a:t>mal</a:t>
            </a:r>
            <a:r>
              <a:rPr lang="en-US" sz="2125" strike="noStrike" u="none">
                <a:solidFill>
                  <a:srgbClr val="000000"/>
                </a:solidFill>
                <a:latin typeface="Poppins"/>
                <a:ea typeface="Poppins"/>
                <a:cs typeface="Poppins"/>
                <a:sym typeface="Poppins"/>
              </a:rPr>
              <a:t> </a:t>
            </a:r>
            <a:r>
              <a:rPr lang="en-US" sz="2125" strike="noStrike" u="none">
                <a:solidFill>
                  <a:srgbClr val="000000"/>
                </a:solidFill>
                <a:latin typeface="Poppins"/>
                <a:ea typeface="Poppins"/>
                <a:cs typeface="Poppins"/>
                <a:sym typeface="Poppins"/>
              </a:rPr>
              <a:t>b</a:t>
            </a:r>
            <a:r>
              <a:rPr lang="en-US" sz="2125" strike="noStrike" u="none">
                <a:solidFill>
                  <a:srgbClr val="000000"/>
                </a:solidFill>
                <a:latin typeface="Poppins"/>
                <a:ea typeface="Poppins"/>
                <a:cs typeface="Poppins"/>
                <a:sym typeface="Poppins"/>
              </a:rPr>
              <a:t>ag</a:t>
            </a:r>
            <a:r>
              <a:rPr lang="en-US" sz="2125" strike="noStrike" u="none">
                <a:solidFill>
                  <a:srgbClr val="000000"/>
                </a:solidFill>
                <a:latin typeface="Poppins"/>
                <a:ea typeface="Poppins"/>
                <a:cs typeface="Poppins"/>
                <a:sym typeface="Poppins"/>
              </a:rPr>
              <a:t>i</a:t>
            </a:r>
            <a:r>
              <a:rPr lang="en-US" sz="2125" strike="noStrike" u="none">
                <a:solidFill>
                  <a:srgbClr val="000000"/>
                </a:solidFill>
                <a:latin typeface="Poppins"/>
                <a:ea typeface="Poppins"/>
                <a:cs typeface="Poppins"/>
                <a:sym typeface="Poppins"/>
              </a:rPr>
              <a:t> perkembangan nyamuk Aedes a</a:t>
            </a:r>
            <a:r>
              <a:rPr lang="en-US" sz="2125" strike="noStrike" u="none">
                <a:solidFill>
                  <a:srgbClr val="000000"/>
                </a:solidFill>
                <a:latin typeface="Poppins"/>
                <a:ea typeface="Poppins"/>
                <a:cs typeface="Poppins"/>
                <a:sym typeface="Poppins"/>
              </a:rPr>
              <a:t>egypti</a:t>
            </a:r>
            <a:r>
              <a:rPr lang="en-US" sz="2125" strike="noStrike" u="none">
                <a:solidFill>
                  <a:srgbClr val="000000"/>
                </a:solidFill>
                <a:latin typeface="Poppins"/>
                <a:ea typeface="Poppins"/>
                <a:cs typeface="Poppins"/>
                <a:sym typeface="Poppins"/>
              </a:rPr>
              <a:t> (</a:t>
            </a:r>
            <a:r>
              <a:rPr lang="en-US" sz="2125" strike="noStrike" u="none">
                <a:solidFill>
                  <a:srgbClr val="000000"/>
                </a:solidFill>
                <a:latin typeface="Poppins"/>
                <a:ea typeface="Poppins"/>
                <a:cs typeface="Poppins"/>
                <a:sym typeface="Poppins"/>
              </a:rPr>
              <a:t>24–30°C</a:t>
            </a:r>
            <a:r>
              <a:rPr lang="en-US" sz="2125" strike="noStrike" u="none">
                <a:solidFill>
                  <a:srgbClr val="000000"/>
                </a:solidFill>
                <a:latin typeface="Poppins"/>
                <a:ea typeface="Poppins"/>
                <a:cs typeface="Poppins"/>
                <a:sym typeface="Poppins"/>
              </a:rPr>
              <a:t>).</a:t>
            </a:r>
          </a:p>
          <a:p>
            <a:pPr algn="l" marL="458997" indent="-229499" lvl="1">
              <a:lnSpc>
                <a:spcPts val="2976"/>
              </a:lnSpc>
              <a:spcBef>
                <a:spcPct val="0"/>
              </a:spcBef>
              <a:buFont typeface="Arial"/>
              <a:buChar char="•"/>
            </a:pPr>
            <a:r>
              <a:rPr lang="en-US" sz="2125" strike="noStrike" u="none">
                <a:solidFill>
                  <a:srgbClr val="000000"/>
                </a:solidFill>
                <a:latin typeface="Poppins"/>
                <a:ea typeface="Poppins"/>
                <a:cs typeface="Poppins"/>
                <a:sym typeface="Poppins"/>
              </a:rPr>
              <a:t>Kelembaban </a:t>
            </a:r>
            <a:r>
              <a:rPr lang="en-US" sz="2125" strike="noStrike" u="none">
                <a:solidFill>
                  <a:srgbClr val="000000"/>
                </a:solidFill>
                <a:latin typeface="Poppins"/>
                <a:ea typeface="Poppins"/>
                <a:cs typeface="Poppins"/>
                <a:sym typeface="Poppins"/>
              </a:rPr>
              <a:t>rat</a:t>
            </a:r>
            <a:r>
              <a:rPr lang="en-US" sz="2125" strike="noStrike" u="none">
                <a:solidFill>
                  <a:srgbClr val="000000"/>
                </a:solidFill>
                <a:latin typeface="Poppins"/>
                <a:ea typeface="Poppins"/>
                <a:cs typeface="Poppins"/>
                <a:sym typeface="Poppins"/>
              </a:rPr>
              <a:t>a</a:t>
            </a:r>
            <a:r>
              <a:rPr lang="en-US" sz="2125" strike="noStrike" u="none">
                <a:solidFill>
                  <a:srgbClr val="000000"/>
                </a:solidFill>
                <a:latin typeface="Poppins"/>
                <a:ea typeface="Poppins"/>
                <a:cs typeface="Poppins"/>
                <a:sym typeface="Poppins"/>
              </a:rPr>
              <a:t>-ra</a:t>
            </a:r>
            <a:r>
              <a:rPr lang="en-US" sz="2125" strike="noStrike" u="none">
                <a:solidFill>
                  <a:srgbClr val="000000"/>
                </a:solidFill>
                <a:latin typeface="Poppins"/>
                <a:ea typeface="Poppins"/>
                <a:cs typeface="Poppins"/>
                <a:sym typeface="Poppins"/>
              </a:rPr>
              <a:t>t</a:t>
            </a:r>
            <a:r>
              <a:rPr lang="en-US" sz="2125" strike="noStrike" u="none">
                <a:solidFill>
                  <a:srgbClr val="000000"/>
                </a:solidFill>
                <a:latin typeface="Poppins"/>
                <a:ea typeface="Poppins"/>
                <a:cs typeface="Poppins"/>
                <a:sym typeface="Poppins"/>
              </a:rPr>
              <a:t>a</a:t>
            </a:r>
            <a:r>
              <a:rPr lang="en-US" sz="2125" strike="noStrike" u="none">
                <a:solidFill>
                  <a:srgbClr val="000000"/>
                </a:solidFill>
                <a:latin typeface="Poppins"/>
                <a:ea typeface="Poppins"/>
                <a:cs typeface="Poppins"/>
                <a:sym typeface="Poppins"/>
              </a:rPr>
              <a:t> </a:t>
            </a:r>
            <a:r>
              <a:rPr lang="en-US" sz="2125" strike="noStrike" u="none">
                <a:solidFill>
                  <a:srgbClr val="000000"/>
                </a:solidFill>
                <a:latin typeface="Poppins"/>
                <a:ea typeface="Poppins"/>
                <a:cs typeface="Poppins"/>
                <a:sym typeface="Poppins"/>
              </a:rPr>
              <a:t>72,65%,</a:t>
            </a:r>
            <a:r>
              <a:rPr lang="en-US" sz="2125" strike="noStrike" u="none">
                <a:solidFill>
                  <a:srgbClr val="000000"/>
                </a:solidFill>
                <a:latin typeface="Poppins"/>
                <a:ea typeface="Poppins"/>
                <a:cs typeface="Poppins"/>
                <a:sym typeface="Poppins"/>
              </a:rPr>
              <a:t> ideal untuk </a:t>
            </a:r>
            <a:r>
              <a:rPr lang="en-US" sz="2125" strike="noStrike" u="none">
                <a:solidFill>
                  <a:srgbClr val="000000"/>
                </a:solidFill>
                <a:latin typeface="Poppins"/>
                <a:ea typeface="Poppins"/>
                <a:cs typeface="Poppins"/>
                <a:sym typeface="Poppins"/>
              </a:rPr>
              <a:t>m</a:t>
            </a:r>
            <a:r>
              <a:rPr lang="en-US" sz="2125" strike="noStrike" u="none">
                <a:solidFill>
                  <a:srgbClr val="000000"/>
                </a:solidFill>
                <a:latin typeface="Poppins"/>
                <a:ea typeface="Poppins"/>
                <a:cs typeface="Poppins"/>
                <a:sym typeface="Poppins"/>
              </a:rPr>
              <a:t>e</a:t>
            </a:r>
            <a:r>
              <a:rPr lang="en-US" sz="2125" strike="noStrike" u="none">
                <a:solidFill>
                  <a:srgbClr val="000000"/>
                </a:solidFill>
                <a:latin typeface="Poppins"/>
                <a:ea typeface="Poppins"/>
                <a:cs typeface="Poppins"/>
                <a:sym typeface="Poppins"/>
              </a:rPr>
              <a:t>mperp</a:t>
            </a:r>
            <a:r>
              <a:rPr lang="en-US" sz="2125" strike="noStrike" u="none">
                <a:solidFill>
                  <a:srgbClr val="000000"/>
                </a:solidFill>
                <a:latin typeface="Poppins"/>
                <a:ea typeface="Poppins"/>
                <a:cs typeface="Poppins"/>
                <a:sym typeface="Poppins"/>
              </a:rPr>
              <a:t>an</a:t>
            </a:r>
            <a:r>
              <a:rPr lang="en-US" sz="2125" strike="noStrike" u="none">
                <a:solidFill>
                  <a:srgbClr val="000000"/>
                </a:solidFill>
                <a:latin typeface="Poppins"/>
                <a:ea typeface="Poppins"/>
                <a:cs typeface="Poppins"/>
                <a:sym typeface="Poppins"/>
              </a:rPr>
              <a:t>ja</a:t>
            </a:r>
            <a:r>
              <a:rPr lang="en-US" sz="2125" strike="noStrike" u="none">
                <a:solidFill>
                  <a:srgbClr val="000000"/>
                </a:solidFill>
                <a:latin typeface="Poppins"/>
                <a:ea typeface="Poppins"/>
                <a:cs typeface="Poppins"/>
                <a:sym typeface="Poppins"/>
              </a:rPr>
              <a:t>ng u</a:t>
            </a:r>
            <a:r>
              <a:rPr lang="en-US" sz="2125" strike="noStrike" u="none">
                <a:solidFill>
                  <a:srgbClr val="000000"/>
                </a:solidFill>
                <a:latin typeface="Poppins"/>
                <a:ea typeface="Poppins"/>
                <a:cs typeface="Poppins"/>
                <a:sym typeface="Poppins"/>
              </a:rPr>
              <a:t>mur</a:t>
            </a:r>
            <a:r>
              <a:rPr lang="en-US" sz="2125" strike="noStrike" u="none">
                <a:solidFill>
                  <a:srgbClr val="000000"/>
                </a:solidFill>
                <a:latin typeface="Poppins"/>
                <a:ea typeface="Poppins"/>
                <a:cs typeface="Poppins"/>
                <a:sym typeface="Poppins"/>
              </a:rPr>
              <a:t> nyamuk </a:t>
            </a:r>
            <a:r>
              <a:rPr lang="en-US" sz="2125" strike="noStrike" u="none">
                <a:solidFill>
                  <a:srgbClr val="000000"/>
                </a:solidFill>
                <a:latin typeface="Poppins"/>
                <a:ea typeface="Poppins"/>
                <a:cs typeface="Poppins"/>
                <a:sym typeface="Poppins"/>
              </a:rPr>
              <a:t>d</a:t>
            </a:r>
            <a:r>
              <a:rPr lang="en-US" sz="2125" strike="noStrike" u="none">
                <a:solidFill>
                  <a:srgbClr val="000000"/>
                </a:solidFill>
                <a:latin typeface="Poppins"/>
                <a:ea typeface="Poppins"/>
                <a:cs typeface="Poppins"/>
                <a:sym typeface="Poppins"/>
              </a:rPr>
              <a:t>an meningkatkan </a:t>
            </a:r>
            <a:r>
              <a:rPr lang="en-US" sz="2125" strike="noStrike" u="none">
                <a:solidFill>
                  <a:srgbClr val="000000"/>
                </a:solidFill>
                <a:latin typeface="Poppins"/>
                <a:ea typeface="Poppins"/>
                <a:cs typeface="Poppins"/>
                <a:sym typeface="Poppins"/>
              </a:rPr>
              <a:t>aktiv</a:t>
            </a:r>
            <a:r>
              <a:rPr lang="en-US" sz="2125" strike="noStrike" u="none">
                <a:solidFill>
                  <a:srgbClr val="000000"/>
                </a:solidFill>
                <a:latin typeface="Poppins"/>
                <a:ea typeface="Poppins"/>
                <a:cs typeface="Poppins"/>
                <a:sym typeface="Poppins"/>
              </a:rPr>
              <a:t>i</a:t>
            </a:r>
            <a:r>
              <a:rPr lang="en-US" sz="2125" strike="noStrike" u="none">
                <a:solidFill>
                  <a:srgbClr val="000000"/>
                </a:solidFill>
                <a:latin typeface="Poppins"/>
                <a:ea typeface="Poppins"/>
                <a:cs typeface="Poppins"/>
                <a:sym typeface="Poppins"/>
              </a:rPr>
              <a:t>ta</a:t>
            </a:r>
            <a:r>
              <a:rPr lang="en-US" sz="2125" strike="noStrike" u="none">
                <a:solidFill>
                  <a:srgbClr val="000000"/>
                </a:solidFill>
                <a:latin typeface="Poppins"/>
                <a:ea typeface="Poppins"/>
                <a:cs typeface="Poppins"/>
                <a:sym typeface="Poppins"/>
              </a:rPr>
              <a:t>s</a:t>
            </a:r>
            <a:r>
              <a:rPr lang="en-US" sz="2125" strike="noStrike" u="none">
                <a:solidFill>
                  <a:srgbClr val="000000"/>
                </a:solidFill>
                <a:latin typeface="Poppins"/>
                <a:ea typeface="Poppins"/>
                <a:cs typeface="Poppins"/>
                <a:sym typeface="Poppins"/>
              </a:rPr>
              <a:t> mengg</a:t>
            </a:r>
            <a:r>
              <a:rPr lang="en-US" sz="2125" strike="noStrike" u="none">
                <a:solidFill>
                  <a:srgbClr val="000000"/>
                </a:solidFill>
                <a:latin typeface="Poppins"/>
                <a:ea typeface="Poppins"/>
                <a:cs typeface="Poppins"/>
                <a:sym typeface="Poppins"/>
              </a:rPr>
              <a:t>i</a:t>
            </a:r>
            <a:r>
              <a:rPr lang="en-US" sz="2125" strike="noStrike" u="none">
                <a:solidFill>
                  <a:srgbClr val="000000"/>
                </a:solidFill>
                <a:latin typeface="Poppins"/>
                <a:ea typeface="Poppins"/>
                <a:cs typeface="Poppins"/>
                <a:sym typeface="Poppins"/>
              </a:rPr>
              <a:t>git</a:t>
            </a:r>
            <a:r>
              <a:rPr lang="en-US" sz="2125" strike="noStrike" u="none">
                <a:solidFill>
                  <a:srgbClr val="000000"/>
                </a:solidFill>
                <a:latin typeface="Poppins"/>
                <a:ea typeface="Poppins"/>
                <a:cs typeface="Poppins"/>
                <a:sym typeface="Poppins"/>
              </a:rPr>
              <a:t>.</a:t>
            </a:r>
          </a:p>
          <a:p>
            <a:pPr algn="l" marL="458997" indent="-229499" lvl="1">
              <a:lnSpc>
                <a:spcPts val="2976"/>
              </a:lnSpc>
              <a:spcBef>
                <a:spcPct val="0"/>
              </a:spcBef>
              <a:buFont typeface="Arial"/>
              <a:buChar char="•"/>
            </a:pPr>
            <a:r>
              <a:rPr lang="en-US" sz="2125" strike="noStrike" u="none">
                <a:solidFill>
                  <a:srgbClr val="000000"/>
                </a:solidFill>
                <a:latin typeface="Poppins"/>
                <a:ea typeface="Poppins"/>
                <a:cs typeface="Poppins"/>
                <a:sym typeface="Poppins"/>
              </a:rPr>
              <a:t>Curah </a:t>
            </a:r>
            <a:r>
              <a:rPr lang="en-US" sz="2125" strike="noStrike" u="none">
                <a:solidFill>
                  <a:srgbClr val="000000"/>
                </a:solidFill>
                <a:latin typeface="Poppins"/>
                <a:ea typeface="Poppins"/>
                <a:cs typeface="Poppins"/>
                <a:sym typeface="Poppins"/>
              </a:rPr>
              <a:t>h</a:t>
            </a:r>
            <a:r>
              <a:rPr lang="en-US" sz="2125" strike="noStrike" u="none">
                <a:solidFill>
                  <a:srgbClr val="000000"/>
                </a:solidFill>
                <a:latin typeface="Poppins"/>
                <a:ea typeface="Poppins"/>
                <a:cs typeface="Poppins"/>
                <a:sym typeface="Poppins"/>
              </a:rPr>
              <a:t>ujan </a:t>
            </a:r>
            <a:r>
              <a:rPr lang="en-US" sz="2125" strike="noStrike" u="none">
                <a:solidFill>
                  <a:srgbClr val="000000"/>
                </a:solidFill>
                <a:latin typeface="Poppins"/>
                <a:ea typeface="Poppins"/>
                <a:cs typeface="Poppins"/>
                <a:sym typeface="Poppins"/>
              </a:rPr>
              <a:t>6,3</a:t>
            </a:r>
            <a:r>
              <a:rPr lang="en-US" sz="2125" strike="noStrike" u="none">
                <a:solidFill>
                  <a:srgbClr val="000000"/>
                </a:solidFill>
                <a:latin typeface="Poppins"/>
                <a:ea typeface="Poppins"/>
                <a:cs typeface="Poppins"/>
                <a:sym typeface="Poppins"/>
              </a:rPr>
              <a:t>6 mm/hari </a:t>
            </a:r>
            <a:r>
              <a:rPr lang="en-US" sz="2125" strike="noStrike" u="none">
                <a:solidFill>
                  <a:srgbClr val="000000"/>
                </a:solidFill>
                <a:latin typeface="Poppins"/>
                <a:ea typeface="Poppins"/>
                <a:cs typeface="Poppins"/>
                <a:sym typeface="Poppins"/>
              </a:rPr>
              <a:t>d</a:t>
            </a:r>
            <a:r>
              <a:rPr lang="en-US" sz="2125" strike="noStrike" u="none">
                <a:solidFill>
                  <a:srgbClr val="000000"/>
                </a:solidFill>
                <a:latin typeface="Poppins"/>
                <a:ea typeface="Poppins"/>
                <a:cs typeface="Poppins"/>
                <a:sym typeface="Poppins"/>
              </a:rPr>
              <a:t>an </a:t>
            </a:r>
            <a:r>
              <a:rPr lang="en-US" sz="2125" strike="noStrike" u="none">
                <a:solidFill>
                  <a:srgbClr val="000000"/>
                </a:solidFill>
                <a:latin typeface="Poppins"/>
                <a:ea typeface="Poppins"/>
                <a:cs typeface="Poppins"/>
                <a:sym typeface="Poppins"/>
              </a:rPr>
              <a:t>penyin</a:t>
            </a:r>
            <a:r>
              <a:rPr lang="en-US" sz="2125" strike="noStrike" u="none">
                <a:solidFill>
                  <a:srgbClr val="000000"/>
                </a:solidFill>
                <a:latin typeface="Poppins"/>
                <a:ea typeface="Poppins"/>
                <a:cs typeface="Poppins"/>
                <a:sym typeface="Poppins"/>
              </a:rPr>
              <a:t>aran </a:t>
            </a:r>
            <a:r>
              <a:rPr lang="en-US" sz="2125" strike="noStrike" u="none">
                <a:solidFill>
                  <a:srgbClr val="000000"/>
                </a:solidFill>
                <a:latin typeface="Poppins"/>
                <a:ea typeface="Poppins"/>
                <a:cs typeface="Poppins"/>
                <a:sym typeface="Poppins"/>
              </a:rPr>
              <a:t>m</a:t>
            </a:r>
            <a:r>
              <a:rPr lang="en-US" sz="2125" strike="noStrike" u="none">
                <a:solidFill>
                  <a:srgbClr val="000000"/>
                </a:solidFill>
                <a:latin typeface="Poppins"/>
                <a:ea typeface="Poppins"/>
                <a:cs typeface="Poppins"/>
                <a:sym typeface="Poppins"/>
              </a:rPr>
              <a:t>a</a:t>
            </a:r>
            <a:r>
              <a:rPr lang="en-US" sz="2125" strike="noStrike" u="none">
                <a:solidFill>
                  <a:srgbClr val="000000"/>
                </a:solidFill>
                <a:latin typeface="Poppins"/>
                <a:ea typeface="Poppins"/>
                <a:cs typeface="Poppins"/>
                <a:sym typeface="Poppins"/>
              </a:rPr>
              <a:t>tah</a:t>
            </a:r>
            <a:r>
              <a:rPr lang="en-US" sz="2125" strike="noStrike" u="none">
                <a:solidFill>
                  <a:srgbClr val="000000"/>
                </a:solidFill>
                <a:latin typeface="Poppins"/>
                <a:ea typeface="Poppins"/>
                <a:cs typeface="Poppins"/>
                <a:sym typeface="Poppins"/>
              </a:rPr>
              <a:t>a</a:t>
            </a:r>
            <a:r>
              <a:rPr lang="en-US" sz="2125" strike="noStrike" u="none">
                <a:solidFill>
                  <a:srgbClr val="000000"/>
                </a:solidFill>
                <a:latin typeface="Poppins"/>
                <a:ea typeface="Poppins"/>
                <a:cs typeface="Poppins"/>
                <a:sym typeface="Poppins"/>
              </a:rPr>
              <a:t>ri</a:t>
            </a:r>
            <a:r>
              <a:rPr lang="en-US" sz="2125" strike="noStrike" u="none">
                <a:solidFill>
                  <a:srgbClr val="000000"/>
                </a:solidFill>
                <a:latin typeface="Poppins"/>
                <a:ea typeface="Poppins"/>
                <a:cs typeface="Poppins"/>
                <a:sym typeface="Poppins"/>
              </a:rPr>
              <a:t> </a:t>
            </a:r>
            <a:r>
              <a:rPr lang="en-US" sz="2125" strike="noStrike" u="none">
                <a:solidFill>
                  <a:srgbClr val="000000"/>
                </a:solidFill>
                <a:latin typeface="Poppins"/>
                <a:ea typeface="Poppins"/>
                <a:cs typeface="Poppins"/>
                <a:sym typeface="Poppins"/>
              </a:rPr>
              <a:t>5,38</a:t>
            </a:r>
            <a:r>
              <a:rPr lang="en-US" sz="2125" strike="noStrike" u="none">
                <a:solidFill>
                  <a:srgbClr val="000000"/>
                </a:solidFill>
                <a:latin typeface="Poppins"/>
                <a:ea typeface="Poppins"/>
                <a:cs typeface="Poppins"/>
                <a:sym typeface="Poppins"/>
              </a:rPr>
              <a:t> </a:t>
            </a:r>
            <a:r>
              <a:rPr lang="en-US" sz="2125" strike="noStrike" u="none">
                <a:solidFill>
                  <a:srgbClr val="000000"/>
                </a:solidFill>
                <a:latin typeface="Poppins"/>
                <a:ea typeface="Poppins"/>
                <a:cs typeface="Poppins"/>
                <a:sym typeface="Poppins"/>
              </a:rPr>
              <a:t>jam,</a:t>
            </a:r>
            <a:r>
              <a:rPr lang="en-US" sz="2125" strike="noStrike" u="none">
                <a:solidFill>
                  <a:srgbClr val="000000"/>
                </a:solidFill>
                <a:latin typeface="Poppins"/>
                <a:ea typeface="Poppins"/>
                <a:cs typeface="Poppins"/>
                <a:sym typeface="Poppins"/>
              </a:rPr>
              <a:t> men</a:t>
            </a:r>
            <a:r>
              <a:rPr lang="en-US" sz="2125" strike="noStrike" u="none">
                <a:solidFill>
                  <a:srgbClr val="000000"/>
                </a:solidFill>
                <a:latin typeface="Poppins"/>
                <a:ea typeface="Poppins"/>
                <a:cs typeface="Poppins"/>
                <a:sym typeface="Poppins"/>
              </a:rPr>
              <a:t>du</a:t>
            </a:r>
            <a:r>
              <a:rPr lang="en-US" sz="2125" strike="noStrike" u="none">
                <a:solidFill>
                  <a:srgbClr val="000000"/>
                </a:solidFill>
                <a:latin typeface="Poppins"/>
                <a:ea typeface="Poppins"/>
                <a:cs typeface="Poppins"/>
                <a:sym typeface="Poppins"/>
              </a:rPr>
              <a:t>k</a:t>
            </a:r>
            <a:r>
              <a:rPr lang="en-US" sz="2125" strike="noStrike" u="none">
                <a:solidFill>
                  <a:srgbClr val="000000"/>
                </a:solidFill>
                <a:latin typeface="Poppins"/>
                <a:ea typeface="Poppins"/>
                <a:cs typeface="Poppins"/>
                <a:sym typeface="Poppins"/>
              </a:rPr>
              <a:t>u</a:t>
            </a:r>
            <a:r>
              <a:rPr lang="en-US" sz="2125" strike="noStrike" u="none">
                <a:solidFill>
                  <a:srgbClr val="000000"/>
                </a:solidFill>
                <a:latin typeface="Poppins"/>
                <a:ea typeface="Poppins"/>
                <a:cs typeface="Poppins"/>
                <a:sym typeface="Poppins"/>
              </a:rPr>
              <a:t>n</a:t>
            </a:r>
            <a:r>
              <a:rPr lang="en-US" sz="2125" strike="noStrike" u="none">
                <a:solidFill>
                  <a:srgbClr val="000000"/>
                </a:solidFill>
                <a:latin typeface="Poppins"/>
                <a:ea typeface="Poppins"/>
                <a:cs typeface="Poppins"/>
                <a:sym typeface="Poppins"/>
              </a:rPr>
              <a:t>g</a:t>
            </a:r>
            <a:r>
              <a:rPr lang="en-US" sz="2125" strike="noStrike" u="none">
                <a:solidFill>
                  <a:srgbClr val="000000"/>
                </a:solidFill>
                <a:latin typeface="Poppins"/>
                <a:ea typeface="Poppins"/>
                <a:cs typeface="Poppins"/>
                <a:sym typeface="Poppins"/>
              </a:rPr>
              <a:t> ter</a:t>
            </a:r>
            <a:r>
              <a:rPr lang="en-US" sz="2125" strike="noStrike" u="none">
                <a:solidFill>
                  <a:srgbClr val="000000"/>
                </a:solidFill>
                <a:latin typeface="Poppins"/>
                <a:ea typeface="Poppins"/>
                <a:cs typeface="Poppins"/>
                <a:sym typeface="Poppins"/>
              </a:rPr>
              <a:t>b</a:t>
            </a:r>
            <a:r>
              <a:rPr lang="en-US" sz="2125" strike="noStrike" u="none">
                <a:solidFill>
                  <a:srgbClr val="000000"/>
                </a:solidFill>
                <a:latin typeface="Poppins"/>
                <a:ea typeface="Poppins"/>
                <a:cs typeface="Poppins"/>
                <a:sym typeface="Poppins"/>
              </a:rPr>
              <a:t>en</a:t>
            </a:r>
            <a:r>
              <a:rPr lang="en-US" sz="2125" strike="noStrike" u="none">
                <a:solidFill>
                  <a:srgbClr val="000000"/>
                </a:solidFill>
                <a:latin typeface="Poppins"/>
                <a:ea typeface="Poppins"/>
                <a:cs typeface="Poppins"/>
                <a:sym typeface="Poppins"/>
              </a:rPr>
              <a:t>tu</a:t>
            </a:r>
            <a:r>
              <a:rPr lang="en-US" sz="2125" strike="noStrike" u="none">
                <a:solidFill>
                  <a:srgbClr val="000000"/>
                </a:solidFill>
                <a:latin typeface="Poppins"/>
                <a:ea typeface="Poppins"/>
                <a:cs typeface="Poppins"/>
                <a:sym typeface="Poppins"/>
              </a:rPr>
              <a:t>knya </a:t>
            </a:r>
            <a:r>
              <a:rPr lang="en-US" sz="2125" strike="noStrike" u="none">
                <a:solidFill>
                  <a:srgbClr val="000000"/>
                </a:solidFill>
                <a:latin typeface="Poppins"/>
                <a:ea typeface="Poppins"/>
                <a:cs typeface="Poppins"/>
                <a:sym typeface="Poppins"/>
              </a:rPr>
              <a:t>g</a:t>
            </a:r>
            <a:r>
              <a:rPr lang="en-US" sz="2125" strike="noStrike" u="none">
                <a:solidFill>
                  <a:srgbClr val="000000"/>
                </a:solidFill>
                <a:latin typeface="Poppins"/>
                <a:ea typeface="Poppins"/>
                <a:cs typeface="Poppins"/>
                <a:sym typeface="Poppins"/>
              </a:rPr>
              <a:t>enan</a:t>
            </a:r>
            <a:r>
              <a:rPr lang="en-US" sz="2125" strike="noStrike" u="none">
                <a:solidFill>
                  <a:srgbClr val="000000"/>
                </a:solidFill>
                <a:latin typeface="Poppins"/>
                <a:ea typeface="Poppins"/>
                <a:cs typeface="Poppins"/>
                <a:sym typeface="Poppins"/>
              </a:rPr>
              <a:t>g</a:t>
            </a:r>
            <a:r>
              <a:rPr lang="en-US" sz="2125" strike="noStrike" u="none">
                <a:solidFill>
                  <a:srgbClr val="000000"/>
                </a:solidFill>
                <a:latin typeface="Poppins"/>
                <a:ea typeface="Poppins"/>
                <a:cs typeface="Poppins"/>
                <a:sym typeface="Poppins"/>
              </a:rPr>
              <a:t>an ai</a:t>
            </a:r>
            <a:r>
              <a:rPr lang="en-US" sz="2125" strike="noStrike" u="none">
                <a:solidFill>
                  <a:srgbClr val="000000"/>
                </a:solidFill>
                <a:latin typeface="Poppins"/>
                <a:ea typeface="Poppins"/>
                <a:cs typeface="Poppins"/>
                <a:sym typeface="Poppins"/>
              </a:rPr>
              <a:t>r</a:t>
            </a:r>
            <a:r>
              <a:rPr lang="en-US" sz="2125" strike="noStrike" u="none">
                <a:solidFill>
                  <a:srgbClr val="000000"/>
                </a:solidFill>
                <a:latin typeface="Poppins"/>
                <a:ea typeface="Poppins"/>
                <a:cs typeface="Poppins"/>
                <a:sym typeface="Poppins"/>
              </a:rPr>
              <a:t> se</a:t>
            </a:r>
            <a:r>
              <a:rPr lang="en-US" sz="2125" strike="noStrike" u="none">
                <a:solidFill>
                  <a:srgbClr val="000000"/>
                </a:solidFill>
                <a:latin typeface="Poppins"/>
                <a:ea typeface="Poppins"/>
                <a:cs typeface="Poppins"/>
                <a:sym typeface="Poppins"/>
              </a:rPr>
              <a:t>b</a:t>
            </a:r>
            <a:r>
              <a:rPr lang="en-US" sz="2125" strike="noStrike" u="none">
                <a:solidFill>
                  <a:srgbClr val="000000"/>
                </a:solidFill>
                <a:latin typeface="Poppins"/>
                <a:ea typeface="Poppins"/>
                <a:cs typeface="Poppins"/>
                <a:sym typeface="Poppins"/>
              </a:rPr>
              <a:t>a</a:t>
            </a:r>
            <a:r>
              <a:rPr lang="en-US" sz="2125" strike="noStrike" u="none">
                <a:solidFill>
                  <a:srgbClr val="000000"/>
                </a:solidFill>
                <a:latin typeface="Poppins"/>
                <a:ea typeface="Poppins"/>
                <a:cs typeface="Poppins"/>
                <a:sym typeface="Poppins"/>
              </a:rPr>
              <a:t>g</a:t>
            </a:r>
            <a:r>
              <a:rPr lang="en-US" sz="2125" strike="noStrike" u="none">
                <a:solidFill>
                  <a:srgbClr val="000000"/>
                </a:solidFill>
                <a:latin typeface="Poppins"/>
                <a:ea typeface="Poppins"/>
                <a:cs typeface="Poppins"/>
                <a:sym typeface="Poppins"/>
              </a:rPr>
              <a:t>a</a:t>
            </a:r>
            <a:r>
              <a:rPr lang="en-US" sz="2125" strike="noStrike" u="none">
                <a:solidFill>
                  <a:srgbClr val="000000"/>
                </a:solidFill>
                <a:latin typeface="Poppins"/>
                <a:ea typeface="Poppins"/>
                <a:cs typeface="Poppins"/>
                <a:sym typeface="Poppins"/>
              </a:rPr>
              <a:t>i</a:t>
            </a:r>
            <a:r>
              <a:rPr lang="en-US" sz="2125" strike="noStrike" u="none">
                <a:solidFill>
                  <a:srgbClr val="000000"/>
                </a:solidFill>
                <a:latin typeface="Poppins"/>
                <a:ea typeface="Poppins"/>
                <a:cs typeface="Poppins"/>
                <a:sym typeface="Poppins"/>
              </a:rPr>
              <a:t> </a:t>
            </a:r>
            <a:r>
              <a:rPr lang="en-US" sz="2125" strike="noStrike" u="none">
                <a:solidFill>
                  <a:srgbClr val="000000"/>
                </a:solidFill>
                <a:latin typeface="Poppins"/>
                <a:ea typeface="Poppins"/>
                <a:cs typeface="Poppins"/>
                <a:sym typeface="Poppins"/>
              </a:rPr>
              <a:t>te</a:t>
            </a:r>
            <a:r>
              <a:rPr lang="en-US" sz="2125" strike="noStrike" u="none">
                <a:solidFill>
                  <a:srgbClr val="000000"/>
                </a:solidFill>
                <a:latin typeface="Poppins"/>
                <a:ea typeface="Poppins"/>
                <a:cs typeface="Poppins"/>
                <a:sym typeface="Poppins"/>
              </a:rPr>
              <a:t>m</a:t>
            </a:r>
            <a:r>
              <a:rPr lang="en-US" sz="2125" strike="noStrike" u="none">
                <a:solidFill>
                  <a:srgbClr val="000000"/>
                </a:solidFill>
                <a:latin typeface="Poppins"/>
                <a:ea typeface="Poppins"/>
                <a:cs typeface="Poppins"/>
                <a:sym typeface="Poppins"/>
              </a:rPr>
              <a:t>p</a:t>
            </a:r>
            <a:r>
              <a:rPr lang="en-US" sz="2125" strike="noStrike" u="none">
                <a:solidFill>
                  <a:srgbClr val="000000"/>
                </a:solidFill>
                <a:latin typeface="Poppins"/>
                <a:ea typeface="Poppins"/>
                <a:cs typeface="Poppins"/>
                <a:sym typeface="Poppins"/>
              </a:rPr>
              <a:t>at </a:t>
            </a:r>
            <a:r>
              <a:rPr lang="en-US" sz="2125" strike="noStrike" u="none">
                <a:solidFill>
                  <a:srgbClr val="000000"/>
                </a:solidFill>
                <a:latin typeface="Poppins"/>
                <a:ea typeface="Poppins"/>
                <a:cs typeface="Poppins"/>
                <a:sym typeface="Poppins"/>
              </a:rPr>
              <a:t>p</a:t>
            </a:r>
            <a:r>
              <a:rPr lang="en-US" sz="2125" strike="noStrike" u="none">
                <a:solidFill>
                  <a:srgbClr val="000000"/>
                </a:solidFill>
                <a:latin typeface="Poppins"/>
                <a:ea typeface="Poppins"/>
                <a:cs typeface="Poppins"/>
                <a:sym typeface="Poppins"/>
              </a:rPr>
              <a:t>e</a:t>
            </a:r>
            <a:r>
              <a:rPr lang="en-US" sz="2125" strike="noStrike" u="none">
                <a:solidFill>
                  <a:srgbClr val="000000"/>
                </a:solidFill>
                <a:latin typeface="Poppins"/>
                <a:ea typeface="Poppins"/>
                <a:cs typeface="Poppins"/>
                <a:sym typeface="Poppins"/>
              </a:rPr>
              <a:t>r</a:t>
            </a:r>
            <a:r>
              <a:rPr lang="en-US" sz="2125" strike="noStrike" u="none">
                <a:solidFill>
                  <a:srgbClr val="000000"/>
                </a:solidFill>
                <a:latin typeface="Poppins"/>
                <a:ea typeface="Poppins"/>
                <a:cs typeface="Poppins"/>
                <a:sym typeface="Poppins"/>
              </a:rPr>
              <a:t>in</a:t>
            </a:r>
            <a:r>
              <a:rPr lang="en-US" sz="2125" strike="noStrike" u="none">
                <a:solidFill>
                  <a:srgbClr val="000000"/>
                </a:solidFill>
                <a:latin typeface="Poppins"/>
                <a:ea typeface="Poppins"/>
                <a:cs typeface="Poppins"/>
                <a:sym typeface="Poppins"/>
              </a:rPr>
              <a:t>du</a:t>
            </a:r>
            <a:r>
              <a:rPr lang="en-US" sz="2125" strike="noStrike" u="none">
                <a:solidFill>
                  <a:srgbClr val="000000"/>
                </a:solidFill>
                <a:latin typeface="Poppins"/>
                <a:ea typeface="Poppins"/>
                <a:cs typeface="Poppins"/>
                <a:sym typeface="Poppins"/>
              </a:rPr>
              <a:t>kan.</a:t>
            </a:r>
          </a:p>
          <a:p>
            <a:pPr algn="l" marL="458997" indent="-229499" lvl="1">
              <a:lnSpc>
                <a:spcPts val="2976"/>
              </a:lnSpc>
              <a:spcBef>
                <a:spcPct val="0"/>
              </a:spcBef>
              <a:buFont typeface="Arial"/>
              <a:buChar char="•"/>
            </a:pPr>
            <a:r>
              <a:rPr lang="en-US" sz="2125" strike="noStrike" u="none">
                <a:solidFill>
                  <a:srgbClr val="000000"/>
                </a:solidFill>
                <a:latin typeface="Poppins"/>
                <a:ea typeface="Poppins"/>
                <a:cs typeface="Poppins"/>
                <a:sym typeface="Poppins"/>
              </a:rPr>
              <a:t>Kecepatan </a:t>
            </a:r>
            <a:r>
              <a:rPr lang="en-US" sz="2125" strike="noStrike" u="none">
                <a:solidFill>
                  <a:srgbClr val="000000"/>
                </a:solidFill>
                <a:latin typeface="Poppins"/>
                <a:ea typeface="Poppins"/>
                <a:cs typeface="Poppins"/>
                <a:sym typeface="Poppins"/>
              </a:rPr>
              <a:t>a</a:t>
            </a:r>
            <a:r>
              <a:rPr lang="en-US" sz="2125" strike="noStrike" u="none">
                <a:solidFill>
                  <a:srgbClr val="000000"/>
                </a:solidFill>
                <a:latin typeface="Poppins"/>
                <a:ea typeface="Poppins"/>
                <a:cs typeface="Poppins"/>
                <a:sym typeface="Poppins"/>
              </a:rPr>
              <a:t>ngin 1</a:t>
            </a:r>
            <a:r>
              <a:rPr lang="en-US" sz="2125" strike="noStrike" u="none">
                <a:solidFill>
                  <a:srgbClr val="000000"/>
                </a:solidFill>
                <a:latin typeface="Poppins"/>
                <a:ea typeface="Poppins"/>
                <a:cs typeface="Poppins"/>
                <a:sym typeface="Poppins"/>
              </a:rPr>
              <a:t>,</a:t>
            </a:r>
            <a:r>
              <a:rPr lang="en-US" sz="2125" strike="noStrike" u="none">
                <a:solidFill>
                  <a:srgbClr val="000000"/>
                </a:solidFill>
                <a:latin typeface="Poppins"/>
                <a:ea typeface="Poppins"/>
                <a:cs typeface="Poppins"/>
                <a:sym typeface="Poppins"/>
              </a:rPr>
              <a:t>7</a:t>
            </a:r>
            <a:r>
              <a:rPr lang="en-US" sz="2125" strike="noStrike" u="none">
                <a:solidFill>
                  <a:srgbClr val="000000"/>
                </a:solidFill>
                <a:latin typeface="Poppins"/>
                <a:ea typeface="Poppins"/>
                <a:cs typeface="Poppins"/>
                <a:sym typeface="Poppins"/>
              </a:rPr>
              <a:t>3</a:t>
            </a:r>
            <a:r>
              <a:rPr lang="en-US" sz="2125" strike="noStrike" u="none">
                <a:solidFill>
                  <a:srgbClr val="000000"/>
                </a:solidFill>
                <a:latin typeface="Poppins"/>
                <a:ea typeface="Poppins"/>
                <a:cs typeface="Poppins"/>
                <a:sym typeface="Poppins"/>
              </a:rPr>
              <a:t> m/s</a:t>
            </a:r>
            <a:r>
              <a:rPr lang="en-US" sz="2125" strike="noStrike" u="none">
                <a:solidFill>
                  <a:srgbClr val="000000"/>
                </a:solidFill>
                <a:latin typeface="Poppins"/>
                <a:ea typeface="Poppins"/>
                <a:cs typeface="Poppins"/>
                <a:sym typeface="Poppins"/>
              </a:rPr>
              <a:t>, t</a:t>
            </a:r>
            <a:r>
              <a:rPr lang="en-US" sz="2125" strike="noStrike" u="none">
                <a:solidFill>
                  <a:srgbClr val="000000"/>
                </a:solidFill>
                <a:latin typeface="Poppins"/>
                <a:ea typeface="Poppins"/>
                <a:cs typeface="Poppins"/>
                <a:sym typeface="Poppins"/>
              </a:rPr>
              <a:t>e</a:t>
            </a:r>
            <a:r>
              <a:rPr lang="en-US" sz="2125" strike="noStrike" u="none">
                <a:solidFill>
                  <a:srgbClr val="000000"/>
                </a:solidFill>
                <a:latin typeface="Poppins"/>
                <a:ea typeface="Poppins"/>
                <a:cs typeface="Poppins"/>
                <a:sym typeface="Poppins"/>
              </a:rPr>
              <a:t>rgolo</a:t>
            </a:r>
            <a:r>
              <a:rPr lang="en-US" sz="2125" strike="noStrike" u="none">
                <a:solidFill>
                  <a:srgbClr val="000000"/>
                </a:solidFill>
                <a:latin typeface="Poppins"/>
                <a:ea typeface="Poppins"/>
                <a:cs typeface="Poppins"/>
                <a:sym typeface="Poppins"/>
              </a:rPr>
              <a:t>ng rendah sehingga tidak menghambat pergerakan nyamuk</a:t>
            </a:r>
            <a:r>
              <a:rPr lang="en-US" sz="2125" strike="noStrike" u="none">
                <a:solidFill>
                  <a:srgbClr val="000000"/>
                </a:solidFill>
                <a:latin typeface="Poppins"/>
                <a:ea typeface="Poppins"/>
                <a:cs typeface="Poppins"/>
                <a:sym typeface="Poppins"/>
              </a:rPr>
              <a:t>.</a:t>
            </a:r>
          </a:p>
          <a:p>
            <a:pPr algn="l" marL="458997" indent="-229499" lvl="1">
              <a:lnSpc>
                <a:spcPts val="2976"/>
              </a:lnSpc>
              <a:spcBef>
                <a:spcPct val="0"/>
              </a:spcBef>
              <a:buFont typeface="Arial"/>
              <a:buChar char="•"/>
            </a:pPr>
            <a:r>
              <a:rPr lang="en-US" sz="2125" strike="noStrike" u="none">
                <a:solidFill>
                  <a:srgbClr val="000000"/>
                </a:solidFill>
                <a:latin typeface="Poppins"/>
                <a:ea typeface="Poppins"/>
                <a:cs typeface="Poppins"/>
                <a:sym typeface="Poppins"/>
              </a:rPr>
              <a:t>Kombinasi</a:t>
            </a:r>
            <a:r>
              <a:rPr lang="en-US" sz="2125" strike="noStrike" u="none">
                <a:solidFill>
                  <a:srgbClr val="000000"/>
                </a:solidFill>
                <a:latin typeface="Poppins"/>
                <a:ea typeface="Poppins"/>
                <a:cs typeface="Poppins"/>
                <a:sym typeface="Poppins"/>
              </a:rPr>
              <a:t> </a:t>
            </a:r>
            <a:r>
              <a:rPr lang="en-US" sz="2125" strike="noStrike" u="none">
                <a:solidFill>
                  <a:srgbClr val="000000"/>
                </a:solidFill>
                <a:latin typeface="Poppins"/>
                <a:ea typeface="Poppins"/>
                <a:cs typeface="Poppins"/>
                <a:sym typeface="Poppins"/>
              </a:rPr>
              <a:t>kondisi iklim ini m</a:t>
            </a:r>
            <a:r>
              <a:rPr lang="en-US" sz="2125" strike="noStrike" u="none">
                <a:solidFill>
                  <a:srgbClr val="000000"/>
                </a:solidFill>
                <a:latin typeface="Poppins"/>
                <a:ea typeface="Poppins"/>
                <a:cs typeface="Poppins"/>
                <a:sym typeface="Poppins"/>
              </a:rPr>
              <a:t>e</a:t>
            </a:r>
            <a:r>
              <a:rPr lang="en-US" sz="2125" strike="noStrike" u="none">
                <a:solidFill>
                  <a:srgbClr val="000000"/>
                </a:solidFill>
                <a:latin typeface="Poppins"/>
                <a:ea typeface="Poppins"/>
                <a:cs typeface="Poppins"/>
                <a:sym typeface="Poppins"/>
              </a:rPr>
              <a:t>nunjukkan lingkungan yang men</a:t>
            </a:r>
            <a:r>
              <a:rPr lang="en-US" sz="2125" strike="noStrike" u="none">
                <a:solidFill>
                  <a:srgbClr val="000000"/>
                </a:solidFill>
                <a:latin typeface="Poppins"/>
                <a:ea typeface="Poppins"/>
                <a:cs typeface="Poppins"/>
                <a:sym typeface="Poppins"/>
              </a:rPr>
              <a:t>d</a:t>
            </a:r>
            <a:r>
              <a:rPr lang="en-US" sz="2125" strike="noStrike" u="none">
                <a:solidFill>
                  <a:srgbClr val="000000"/>
                </a:solidFill>
                <a:latin typeface="Poppins"/>
                <a:ea typeface="Poppins"/>
                <a:cs typeface="Poppins"/>
                <a:sym typeface="Poppins"/>
              </a:rPr>
              <a:t>ukung p</a:t>
            </a:r>
            <a:r>
              <a:rPr lang="en-US" sz="2125" strike="noStrike" u="none">
                <a:solidFill>
                  <a:srgbClr val="000000"/>
                </a:solidFill>
                <a:latin typeface="Poppins"/>
                <a:ea typeface="Poppins"/>
                <a:cs typeface="Poppins"/>
                <a:sym typeface="Poppins"/>
              </a:rPr>
              <a:t>e</a:t>
            </a:r>
            <a:r>
              <a:rPr lang="en-US" sz="2125" strike="noStrike" u="none">
                <a:solidFill>
                  <a:srgbClr val="000000"/>
                </a:solidFill>
                <a:latin typeface="Poppins"/>
                <a:ea typeface="Poppins"/>
                <a:cs typeface="Poppins"/>
                <a:sym typeface="Poppins"/>
              </a:rPr>
              <a:t>nyebaran vektor DBD </a:t>
            </a:r>
            <a:r>
              <a:rPr lang="en-US" sz="2125" strike="noStrike" u="none">
                <a:solidFill>
                  <a:srgbClr val="000000"/>
                </a:solidFill>
                <a:latin typeface="Poppins"/>
                <a:ea typeface="Poppins"/>
                <a:cs typeface="Poppins"/>
                <a:sym typeface="Poppins"/>
              </a:rPr>
              <a:t>s</a:t>
            </a:r>
            <a:r>
              <a:rPr lang="en-US" sz="2125" strike="noStrike" u="none">
                <a:solidFill>
                  <a:srgbClr val="000000"/>
                </a:solidFill>
                <a:latin typeface="Poppins"/>
                <a:ea typeface="Poppins"/>
                <a:cs typeface="Poppins"/>
                <a:sym typeface="Poppins"/>
              </a:rPr>
              <a:t>epanjang tahun</a:t>
            </a:r>
            <a:r>
              <a:rPr lang="en-US" sz="2125" strike="noStrike" u="none">
                <a:solidFill>
                  <a:srgbClr val="000000"/>
                </a:solidFill>
                <a:latin typeface="Poppins"/>
                <a:ea typeface="Poppins"/>
                <a:cs typeface="Poppins"/>
                <a:sym typeface="Poppins"/>
              </a:rPr>
              <a:t>.</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5022439" y="1110596"/>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00" y="1726528"/>
            <a:ext cx="7757059"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STANDAR DEVIASI</a:t>
            </a:r>
          </a:p>
        </p:txBody>
      </p:sp>
      <p:sp>
        <p:nvSpPr>
          <p:cNvPr name="TextBox 7" id="7"/>
          <p:cNvSpPr txBox="true"/>
          <p:nvPr/>
        </p:nvSpPr>
        <p:spPr>
          <a:xfrm rot="0">
            <a:off x="1028700" y="942975"/>
            <a:ext cx="8679013" cy="770217"/>
          </a:xfrm>
          <a:prstGeom prst="rect">
            <a:avLst/>
          </a:prstGeom>
        </p:spPr>
        <p:txBody>
          <a:bodyPr anchor="t" rtlCol="false" tIns="0" lIns="0" bIns="0" rIns="0">
            <a:spAutoFit/>
          </a:bodyPr>
          <a:lstStyle/>
          <a:p>
            <a:pPr algn="l">
              <a:lnSpc>
                <a:spcPts val="6372"/>
              </a:lnSpc>
            </a:pPr>
            <a:r>
              <a:rPr lang="en-US" sz="4551">
                <a:solidFill>
                  <a:srgbClr val="000000"/>
                </a:solidFill>
                <a:latin typeface="Roboto"/>
                <a:ea typeface="Roboto"/>
                <a:cs typeface="Roboto"/>
                <a:sym typeface="Roboto"/>
              </a:rPr>
              <a:t>EDA - STATISTIK DESKRPTIF</a:t>
            </a:r>
          </a:p>
        </p:txBody>
      </p:sp>
      <p:sp>
        <p:nvSpPr>
          <p:cNvPr name="TextBox 8" id="8"/>
          <p:cNvSpPr txBox="true"/>
          <p:nvPr/>
        </p:nvSpPr>
        <p:spPr>
          <a:xfrm rot="0">
            <a:off x="1181823" y="2887549"/>
            <a:ext cx="15207872" cy="5575275"/>
          </a:xfrm>
          <a:prstGeom prst="rect">
            <a:avLst/>
          </a:prstGeom>
        </p:spPr>
        <p:txBody>
          <a:bodyPr anchor="t" rtlCol="false" tIns="0" lIns="0" bIns="0" rIns="0">
            <a:spAutoFit/>
          </a:bodyPr>
          <a:lstStyle/>
          <a:p>
            <a:pPr algn="l" marL="458997" indent="-229499" lvl="1">
              <a:lnSpc>
                <a:spcPts val="2976"/>
              </a:lnSpc>
              <a:buFont typeface="Arial"/>
              <a:buChar char="•"/>
            </a:pPr>
            <a:r>
              <a:rPr lang="en-US" sz="2125">
                <a:solidFill>
                  <a:srgbClr val="000000"/>
                </a:solidFill>
                <a:latin typeface="Poppins"/>
                <a:ea typeface="Poppins"/>
                <a:cs typeface="Poppins"/>
                <a:sym typeface="Poppins"/>
              </a:rPr>
              <a:t>Suhu rata-rata (Tavg = ±4,69°C) menunjukkan variasi rendah antar provinsi, menandakan kondisi suhu yang relatif seragam.</a:t>
            </a:r>
          </a:p>
          <a:p>
            <a:pPr algn="l" marL="458997" indent="-229499" lvl="1">
              <a:lnSpc>
                <a:spcPts val="2976"/>
              </a:lnSpc>
              <a:buFont typeface="Arial"/>
              <a:buChar char="•"/>
            </a:pPr>
            <a:r>
              <a:rPr lang="en-US" sz="2125">
                <a:solidFill>
                  <a:srgbClr val="000000"/>
                </a:solidFill>
                <a:latin typeface="Poppins"/>
                <a:ea typeface="Poppins"/>
                <a:cs typeface="Poppins"/>
                <a:sym typeface="Poppins"/>
              </a:rPr>
              <a:t>Kelembapan udara (RH_avg = ±14,73%) juga memiliki variasi kecil, mencerminkan tingkat kelembapan yang stabil di seluruh wilayah.</a:t>
            </a:r>
          </a:p>
          <a:p>
            <a:pPr algn="l" marL="458997" indent="-229499" lvl="1">
              <a:lnSpc>
                <a:spcPts val="2976"/>
              </a:lnSpc>
              <a:buFont typeface="Arial"/>
              <a:buChar char="•"/>
            </a:pPr>
            <a:r>
              <a:rPr lang="en-US" sz="2125">
                <a:solidFill>
                  <a:srgbClr val="000000"/>
                </a:solidFill>
                <a:latin typeface="Poppins"/>
                <a:ea typeface="Poppins"/>
                <a:cs typeface="Poppins"/>
                <a:sym typeface="Poppins"/>
              </a:rPr>
              <a:t>C</a:t>
            </a:r>
            <a:r>
              <a:rPr lang="en-US" sz="2125">
                <a:solidFill>
                  <a:srgbClr val="000000"/>
                </a:solidFill>
                <a:latin typeface="Poppins"/>
                <a:ea typeface="Poppins"/>
                <a:cs typeface="Poppins"/>
                <a:sym typeface="Poppins"/>
              </a:rPr>
              <a:t>urah hujan (RR = ±2,07 mm) memiliki perbedaan yang tidak terlalu besar antar provinsi, menandakan pola hujan yang cukup homogen.</a:t>
            </a:r>
          </a:p>
          <a:p>
            <a:pPr algn="l" marL="458997" indent="-229499" lvl="1">
              <a:lnSpc>
                <a:spcPts val="2976"/>
              </a:lnSpc>
              <a:buFont typeface="Arial"/>
              <a:buChar char="•"/>
            </a:pPr>
            <a:r>
              <a:rPr lang="en-US" sz="2125">
                <a:solidFill>
                  <a:srgbClr val="000000"/>
                </a:solidFill>
                <a:latin typeface="Poppins"/>
                <a:ea typeface="Poppins"/>
                <a:cs typeface="Poppins"/>
                <a:sym typeface="Poppins"/>
              </a:rPr>
              <a:t>Durasi penyinaran matahari (ss = ±0,97 jam) memiliki variasi rendah, menunjukkan keseragaman paparan sinar matahari.</a:t>
            </a:r>
          </a:p>
          <a:p>
            <a:pPr algn="l" marL="458997" indent="-229499" lvl="1">
              <a:lnSpc>
                <a:spcPts val="2976"/>
              </a:lnSpc>
              <a:buFont typeface="Arial"/>
              <a:buChar char="•"/>
            </a:pPr>
            <a:r>
              <a:rPr lang="en-US" sz="2125">
                <a:solidFill>
                  <a:srgbClr val="000000"/>
                </a:solidFill>
                <a:latin typeface="Poppins"/>
                <a:ea typeface="Poppins"/>
                <a:cs typeface="Poppins"/>
                <a:sym typeface="Poppins"/>
              </a:rPr>
              <a:t>Kecepatan angin rata-rata (ff_avg = ±0,45 m/s) juga tidak banyak berbeda antar provinsi.</a:t>
            </a:r>
          </a:p>
          <a:p>
            <a:pPr algn="l" marL="458997" indent="-229499" lvl="1">
              <a:lnSpc>
                <a:spcPts val="2976"/>
              </a:lnSpc>
              <a:buFont typeface="Arial"/>
              <a:buChar char="•"/>
            </a:pPr>
            <a:r>
              <a:rPr lang="en-US" sz="2125">
                <a:solidFill>
                  <a:srgbClr val="000000"/>
                </a:solidFill>
                <a:latin typeface="Poppins"/>
                <a:ea typeface="Poppins"/>
                <a:cs typeface="Poppins"/>
                <a:sym typeface="Poppins"/>
              </a:rPr>
              <a:t>Secara keseluruhan, seluruh variabel iklim menunjukkan tingkat variasi rendah, menggambarkan kondisi iklim Indonesia yang homogen dan stabil.</a:t>
            </a:r>
          </a:p>
          <a:p>
            <a:pPr algn="l" marL="458997" indent="-229499" lvl="1">
              <a:lnSpc>
                <a:spcPts val="2976"/>
              </a:lnSpc>
              <a:buFont typeface="Arial"/>
              <a:buChar char="•"/>
            </a:pPr>
            <a:r>
              <a:rPr lang="en-US" sz="2125">
                <a:solidFill>
                  <a:srgbClr val="000000"/>
                </a:solidFill>
                <a:latin typeface="Poppins"/>
                <a:ea typeface="Poppins"/>
                <a:cs typeface="Poppins"/>
                <a:sym typeface="Poppins"/>
              </a:rPr>
              <a:t>Standar deviasi kasus DBD ≈ 4597 kasus, menunjukkan variasi yang sangat besar antar provinsi, dari yang kasusnya sangat tinggi hingga sangat rendah.</a:t>
            </a:r>
          </a:p>
          <a:p>
            <a:pPr algn="l" marL="458997" indent="-229499" lvl="1">
              <a:lnSpc>
                <a:spcPts val="2976"/>
              </a:lnSpc>
              <a:spcBef>
                <a:spcPct val="0"/>
              </a:spcBef>
              <a:buFont typeface="Arial"/>
              <a:buChar char="•"/>
            </a:pPr>
            <a:r>
              <a:rPr lang="en-US" sz="2125">
                <a:solidFill>
                  <a:srgbClr val="000000"/>
                </a:solidFill>
                <a:latin typeface="Poppins"/>
                <a:ea typeface="Poppins"/>
                <a:cs typeface="Poppins"/>
                <a:sym typeface="Poppins"/>
              </a:rPr>
              <a:t>Standar deviasi kepadatan penduduk ≈ 2689 jiwa/km², menunjukkan distribusi penduduk yang sangat tidak merata.</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5022439" y="1110596"/>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graphicFrame>
        <p:nvGraphicFramePr>
          <p:cNvPr name="Object 6" id="6"/>
          <p:cNvGraphicFramePr/>
          <p:nvPr/>
        </p:nvGraphicFramePr>
        <p:xfrm>
          <a:off x="1742609" y="4229825"/>
          <a:ext cx="16230600" cy="1202267"/>
        </p:xfrm>
        <a:graphic>
          <a:graphicData uri="http://schemas.openxmlformats.org/presentationml/2006/ole">
            <p:oleObj imgW="19469100" imgH="4445000" r:id="rId4" progId="Excel.Sheet.12" name="Worksheet">
              <p:embed/>
              <p:pic>
                <p:nvPicPr>
                  <p:cNvPr name="" id="0"/>
                  <p:cNvPicPr/>
                  <p:nvPr/>
                </p:nvPicPr>
                <p:blipFill>
                  <a:blip r:embed="rId3"/>
                  <a:stretch>
                    <a:fillRect/>
                  </a:stretch>
                </p:blipFill>
                <p:spPr>
                  <a:xfrm>
                    <a:off x="1270000" y="1270000"/>
                    <a:ext cx="1270000" cy="1270000"/>
                  </a:xfrm>
                  <a:prstGeom prst="rect"/>
                </p:spPr>
              </p:pic>
            </p:oleObj>
          </a:graphicData>
        </a:graphic>
      </p:graphicFrame>
      <p:graphicFrame>
        <p:nvGraphicFramePr>
          <p:cNvPr name="Object 7" id="7"/>
          <p:cNvGraphicFramePr/>
          <p:nvPr/>
        </p:nvGraphicFramePr>
        <p:xfrm>
          <a:off x="1742609" y="6960485"/>
          <a:ext cx="16230600" cy="1202267"/>
        </p:xfrm>
        <a:graphic>
          <a:graphicData uri="http://schemas.openxmlformats.org/presentationml/2006/ole">
            <p:oleObj imgW="19469100" imgH="4445000" r:id="rId6" progId="Excel.Sheet.12" name="Worksheet">
              <p:embed/>
              <p:pic>
                <p:nvPicPr>
                  <p:cNvPr name="" id="0"/>
                  <p:cNvPicPr/>
                  <p:nvPr/>
                </p:nvPicPr>
                <p:blipFill>
                  <a:blip r:embed="rId5"/>
                  <a:stretch>
                    <a:fillRect/>
                  </a:stretch>
                </p:blipFill>
                <p:spPr>
                  <a:xfrm>
                    <a:off x="1270000" y="1270000"/>
                    <a:ext cx="1270000" cy="1270000"/>
                  </a:xfrm>
                  <a:prstGeom prst="rect"/>
                </p:spPr>
              </p:pic>
            </p:oleObj>
          </a:graphicData>
        </a:graphic>
      </p:graphicFrame>
      <p:sp>
        <p:nvSpPr>
          <p:cNvPr name="TextBox 8" id="8"/>
          <p:cNvSpPr txBox="true"/>
          <p:nvPr/>
        </p:nvSpPr>
        <p:spPr>
          <a:xfrm rot="0">
            <a:off x="1028700" y="1726528"/>
            <a:ext cx="7757059"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NILAI MINIMUM</a:t>
            </a:r>
          </a:p>
        </p:txBody>
      </p:sp>
      <p:sp>
        <p:nvSpPr>
          <p:cNvPr name="TextBox 9" id="9"/>
          <p:cNvSpPr txBox="true"/>
          <p:nvPr/>
        </p:nvSpPr>
        <p:spPr>
          <a:xfrm rot="0">
            <a:off x="1028700" y="942975"/>
            <a:ext cx="8679013" cy="770217"/>
          </a:xfrm>
          <a:prstGeom prst="rect">
            <a:avLst/>
          </a:prstGeom>
        </p:spPr>
        <p:txBody>
          <a:bodyPr anchor="t" rtlCol="false" tIns="0" lIns="0" bIns="0" rIns="0">
            <a:spAutoFit/>
          </a:bodyPr>
          <a:lstStyle/>
          <a:p>
            <a:pPr algn="l">
              <a:lnSpc>
                <a:spcPts val="6372"/>
              </a:lnSpc>
            </a:pPr>
            <a:r>
              <a:rPr lang="en-US" sz="4551">
                <a:solidFill>
                  <a:srgbClr val="000000"/>
                </a:solidFill>
                <a:latin typeface="Roboto"/>
                <a:ea typeface="Roboto"/>
                <a:cs typeface="Roboto"/>
                <a:sym typeface="Roboto"/>
              </a:rPr>
              <a:t>EDA - STATISTIK DESKRPTIF</a:t>
            </a:r>
          </a:p>
        </p:txBody>
      </p:sp>
      <p:sp>
        <p:nvSpPr>
          <p:cNvPr name="TextBox 10" id="10"/>
          <p:cNvSpPr txBox="true"/>
          <p:nvPr/>
        </p:nvSpPr>
        <p:spPr>
          <a:xfrm rot="0">
            <a:off x="1540064" y="3465862"/>
            <a:ext cx="8877911" cy="374625"/>
          </a:xfrm>
          <a:prstGeom prst="rect">
            <a:avLst/>
          </a:prstGeom>
        </p:spPr>
        <p:txBody>
          <a:bodyPr anchor="t" rtlCol="false" tIns="0" lIns="0" bIns="0" rIns="0">
            <a:spAutoFit/>
          </a:bodyPr>
          <a:lstStyle/>
          <a:p>
            <a:pPr algn="l">
              <a:lnSpc>
                <a:spcPts val="2976"/>
              </a:lnSpc>
              <a:spcBef>
                <a:spcPct val="0"/>
              </a:spcBef>
            </a:pPr>
            <a:r>
              <a:rPr lang="en-US" sz="2125">
                <a:solidFill>
                  <a:srgbClr val="000000"/>
                </a:solidFill>
                <a:latin typeface="Poppins"/>
                <a:ea typeface="Poppins"/>
                <a:cs typeface="Poppins"/>
                <a:sym typeface="Poppins"/>
              </a:rPr>
              <a:t>Nilai minimum berdasarkan jumlah kasus DBD pada tahun 2019</a:t>
            </a:r>
          </a:p>
        </p:txBody>
      </p:sp>
      <p:sp>
        <p:nvSpPr>
          <p:cNvPr name="TextBox 11" id="11"/>
          <p:cNvSpPr txBox="true"/>
          <p:nvPr/>
        </p:nvSpPr>
        <p:spPr>
          <a:xfrm rot="0">
            <a:off x="1540064" y="6195335"/>
            <a:ext cx="8877911" cy="374625"/>
          </a:xfrm>
          <a:prstGeom prst="rect">
            <a:avLst/>
          </a:prstGeom>
        </p:spPr>
        <p:txBody>
          <a:bodyPr anchor="t" rtlCol="false" tIns="0" lIns="0" bIns="0" rIns="0">
            <a:spAutoFit/>
          </a:bodyPr>
          <a:lstStyle/>
          <a:p>
            <a:pPr algn="l">
              <a:lnSpc>
                <a:spcPts val="2976"/>
              </a:lnSpc>
              <a:spcBef>
                <a:spcPct val="0"/>
              </a:spcBef>
            </a:pPr>
            <a:r>
              <a:rPr lang="en-US" sz="2125">
                <a:solidFill>
                  <a:srgbClr val="000000"/>
                </a:solidFill>
                <a:latin typeface="Poppins"/>
                <a:ea typeface="Poppins"/>
                <a:cs typeface="Poppins"/>
                <a:sym typeface="Poppins"/>
              </a:rPr>
              <a:t>Nilai minimum berdasarkan jumlah kasus DBD pada tahun 2020</a:t>
            </a:r>
          </a:p>
        </p:txBody>
      </p:sp>
      <p:sp>
        <p:nvSpPr>
          <p:cNvPr name="TextBox 12" id="12"/>
          <p:cNvSpPr txBox="true"/>
          <p:nvPr/>
        </p:nvSpPr>
        <p:spPr>
          <a:xfrm rot="0">
            <a:off x="10287362" y="4091376"/>
            <a:ext cx="6400228" cy="15830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Poppins"/>
                <a:ea typeface="Poppins"/>
                <a:cs typeface="Poppins"/>
                <a:sym typeface="Poppins"/>
              </a:rPr>
              <a:t> Tingkat penularan DBD di Maluku relatif rendah dibandingkan provinsi lain. Rendahnya nilai ini dapat dipengaruhi kepadatan penduduk yang rendah, sehingga peluang kontak antara manusia dan nyamuk pembawa virus menjadi lebih kecil.</a:t>
            </a:r>
          </a:p>
        </p:txBody>
      </p:sp>
      <p:sp>
        <p:nvSpPr>
          <p:cNvPr name="TextBox 13" id="13"/>
          <p:cNvSpPr txBox="true"/>
          <p:nvPr/>
        </p:nvSpPr>
        <p:spPr>
          <a:xfrm rot="0">
            <a:off x="10417974" y="6828330"/>
            <a:ext cx="6400228" cy="95440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Poppins"/>
                <a:ea typeface="Poppins"/>
                <a:cs typeface="Poppins"/>
                <a:sym typeface="Poppins"/>
              </a:rPr>
              <a:t> Pada tahun 2020, Maluku kembali menjadi provinsi dengan kasus DBD terendah yaitu 77 kasus, mengalami penurunan signifikan dari tahun sebelumnya. </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5022439" y="1110596"/>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graphicFrame>
        <p:nvGraphicFramePr>
          <p:cNvPr name="Object 6" id="6"/>
          <p:cNvGraphicFramePr/>
          <p:nvPr/>
        </p:nvGraphicFramePr>
        <p:xfrm>
          <a:off x="1600200" y="3857637"/>
          <a:ext cx="15087600" cy="1257300"/>
        </p:xfrm>
        <a:graphic>
          <a:graphicData uri="http://schemas.openxmlformats.org/presentationml/2006/ole">
            <p:oleObj imgW="18097500" imgH="4267200" r:id="rId4" progId="Excel.Sheet.12" name="Worksheet">
              <p:embed/>
              <p:pic>
                <p:nvPicPr>
                  <p:cNvPr name="" id="0"/>
                  <p:cNvPicPr/>
                  <p:nvPr/>
                </p:nvPicPr>
                <p:blipFill>
                  <a:blip r:embed="rId3"/>
                  <a:stretch>
                    <a:fillRect/>
                  </a:stretch>
                </p:blipFill>
                <p:spPr>
                  <a:xfrm>
                    <a:off x="1270000" y="1270000"/>
                    <a:ext cx="1270000" cy="1270000"/>
                  </a:xfrm>
                  <a:prstGeom prst="rect"/>
                </p:spPr>
              </p:pic>
            </p:oleObj>
          </a:graphicData>
        </a:graphic>
      </p:graphicFrame>
      <p:graphicFrame>
        <p:nvGraphicFramePr>
          <p:cNvPr name="Object 7" id="7"/>
          <p:cNvGraphicFramePr/>
          <p:nvPr/>
        </p:nvGraphicFramePr>
        <p:xfrm>
          <a:off x="1600200" y="6365850"/>
          <a:ext cx="15087600" cy="1257300"/>
        </p:xfrm>
        <a:graphic>
          <a:graphicData uri="http://schemas.openxmlformats.org/presentationml/2006/ole">
            <p:oleObj imgW="18097500" imgH="4267200" r:id="rId6" progId="Excel.Sheet.12" name="Worksheet">
              <p:embed/>
              <p:pic>
                <p:nvPicPr>
                  <p:cNvPr name="" id="0"/>
                  <p:cNvPicPr/>
                  <p:nvPr/>
                </p:nvPicPr>
                <p:blipFill>
                  <a:blip r:embed="rId5"/>
                  <a:stretch>
                    <a:fillRect/>
                  </a:stretch>
                </p:blipFill>
                <p:spPr>
                  <a:xfrm>
                    <a:off x="1270000" y="1270000"/>
                    <a:ext cx="1270000" cy="1270000"/>
                  </a:xfrm>
                  <a:prstGeom prst="rect"/>
                </p:spPr>
              </p:pic>
            </p:oleObj>
          </a:graphicData>
        </a:graphic>
      </p:graphicFrame>
      <p:sp>
        <p:nvSpPr>
          <p:cNvPr name="TextBox 8" id="8"/>
          <p:cNvSpPr txBox="true"/>
          <p:nvPr/>
        </p:nvSpPr>
        <p:spPr>
          <a:xfrm rot="0">
            <a:off x="1028700" y="1726528"/>
            <a:ext cx="7757059"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NILAI MAKSIMUM</a:t>
            </a:r>
          </a:p>
        </p:txBody>
      </p:sp>
      <p:sp>
        <p:nvSpPr>
          <p:cNvPr name="TextBox 9" id="9"/>
          <p:cNvSpPr txBox="true"/>
          <p:nvPr/>
        </p:nvSpPr>
        <p:spPr>
          <a:xfrm rot="0">
            <a:off x="1028700" y="942975"/>
            <a:ext cx="8679013" cy="770217"/>
          </a:xfrm>
          <a:prstGeom prst="rect">
            <a:avLst/>
          </a:prstGeom>
        </p:spPr>
        <p:txBody>
          <a:bodyPr anchor="t" rtlCol="false" tIns="0" lIns="0" bIns="0" rIns="0">
            <a:spAutoFit/>
          </a:bodyPr>
          <a:lstStyle/>
          <a:p>
            <a:pPr algn="l">
              <a:lnSpc>
                <a:spcPts val="6372"/>
              </a:lnSpc>
            </a:pPr>
            <a:r>
              <a:rPr lang="en-US" sz="4551">
                <a:solidFill>
                  <a:srgbClr val="000000"/>
                </a:solidFill>
                <a:latin typeface="Roboto"/>
                <a:ea typeface="Roboto"/>
                <a:cs typeface="Roboto"/>
                <a:sym typeface="Roboto"/>
              </a:rPr>
              <a:t>EDA - STATISTIK DESKRPTIF</a:t>
            </a:r>
          </a:p>
        </p:txBody>
      </p:sp>
      <p:sp>
        <p:nvSpPr>
          <p:cNvPr name="TextBox 10" id="10"/>
          <p:cNvSpPr txBox="true"/>
          <p:nvPr/>
        </p:nvSpPr>
        <p:spPr>
          <a:xfrm rot="0">
            <a:off x="1483276" y="3267157"/>
            <a:ext cx="8877911" cy="374625"/>
          </a:xfrm>
          <a:prstGeom prst="rect">
            <a:avLst/>
          </a:prstGeom>
        </p:spPr>
        <p:txBody>
          <a:bodyPr anchor="t" rtlCol="false" tIns="0" lIns="0" bIns="0" rIns="0">
            <a:spAutoFit/>
          </a:bodyPr>
          <a:lstStyle/>
          <a:p>
            <a:pPr algn="l">
              <a:lnSpc>
                <a:spcPts val="2976"/>
              </a:lnSpc>
              <a:spcBef>
                <a:spcPct val="0"/>
              </a:spcBef>
            </a:pPr>
            <a:r>
              <a:rPr lang="en-US" sz="2125">
                <a:solidFill>
                  <a:srgbClr val="000000"/>
                </a:solidFill>
                <a:latin typeface="Poppins"/>
                <a:ea typeface="Poppins"/>
                <a:cs typeface="Poppins"/>
                <a:sym typeface="Poppins"/>
              </a:rPr>
              <a:t>Nilai maksimum berdasarkan jumlah kasus DBD pada tahun 2019 </a:t>
            </a:r>
          </a:p>
        </p:txBody>
      </p:sp>
      <p:sp>
        <p:nvSpPr>
          <p:cNvPr name="TextBox 11" id="11"/>
          <p:cNvSpPr txBox="true"/>
          <p:nvPr/>
        </p:nvSpPr>
        <p:spPr>
          <a:xfrm rot="0">
            <a:off x="1483276" y="5772150"/>
            <a:ext cx="8877911" cy="374625"/>
          </a:xfrm>
          <a:prstGeom prst="rect">
            <a:avLst/>
          </a:prstGeom>
        </p:spPr>
        <p:txBody>
          <a:bodyPr anchor="t" rtlCol="false" tIns="0" lIns="0" bIns="0" rIns="0">
            <a:spAutoFit/>
          </a:bodyPr>
          <a:lstStyle/>
          <a:p>
            <a:pPr algn="l">
              <a:lnSpc>
                <a:spcPts val="2976"/>
              </a:lnSpc>
              <a:spcBef>
                <a:spcPct val="0"/>
              </a:spcBef>
            </a:pPr>
            <a:r>
              <a:rPr lang="en-US" sz="2125">
                <a:solidFill>
                  <a:srgbClr val="000000"/>
                </a:solidFill>
                <a:latin typeface="Poppins"/>
                <a:ea typeface="Poppins"/>
                <a:cs typeface="Poppins"/>
                <a:sym typeface="Poppins"/>
              </a:rPr>
              <a:t>Nilai maksimum berdasarkan jumlah kasus DBD pada tahun 2020</a:t>
            </a:r>
          </a:p>
        </p:txBody>
      </p:sp>
      <p:sp>
        <p:nvSpPr>
          <p:cNvPr name="TextBox 12" id="12"/>
          <p:cNvSpPr txBox="true"/>
          <p:nvPr/>
        </p:nvSpPr>
        <p:spPr>
          <a:xfrm rot="0">
            <a:off x="9472016" y="3800487"/>
            <a:ext cx="8065023" cy="95440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Poppins"/>
                <a:ea typeface="Poppins"/>
                <a:cs typeface="Poppins"/>
                <a:sym typeface="Poppins"/>
              </a:rPr>
              <a:t>P</a:t>
            </a:r>
            <a:r>
              <a:rPr lang="en-US" sz="1800">
                <a:solidFill>
                  <a:srgbClr val="000000"/>
                </a:solidFill>
                <a:latin typeface="Poppins"/>
                <a:ea typeface="Poppins"/>
                <a:cs typeface="Poppins"/>
                <a:sym typeface="Poppins"/>
              </a:rPr>
              <a:t>ada tahun 2019, provinsi dengan jumlah kasus DBD tertinggi adalah Jawa Barat, yaitu mencapai 23.483 kasus. Tingginya angka kasus ini sejalan dengan kepadatan penduduk yang tinggi (1.394 jiwa/km²).</a:t>
            </a:r>
          </a:p>
        </p:txBody>
      </p:sp>
      <p:sp>
        <p:nvSpPr>
          <p:cNvPr name="TextBox 13" id="13"/>
          <p:cNvSpPr txBox="true"/>
          <p:nvPr/>
        </p:nvSpPr>
        <p:spPr>
          <a:xfrm rot="0">
            <a:off x="9472016" y="6308700"/>
            <a:ext cx="7787284" cy="95440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Poppins"/>
                <a:ea typeface="Poppins"/>
                <a:cs typeface="Poppins"/>
                <a:sym typeface="Poppins"/>
              </a:rPr>
              <a:t> P</a:t>
            </a:r>
            <a:r>
              <a:rPr lang="en-US" sz="1800">
                <a:solidFill>
                  <a:srgbClr val="000000"/>
                </a:solidFill>
                <a:latin typeface="Poppins"/>
                <a:ea typeface="Poppins"/>
                <a:cs typeface="Poppins"/>
                <a:sym typeface="Poppins"/>
              </a:rPr>
              <a:t>ada tahun 2020, provinsi Jawa Barat tetap menjadi daerah dengan jumlah kasus DBD tertinggi, yaitu sebanyak 22.613 kasus. Meskipun terjadi sedikit penurunan dari tahun 2019.</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5022439" y="1110596"/>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500371" y="4091023"/>
            <a:ext cx="10079282" cy="4998333"/>
          </a:xfrm>
          <a:custGeom>
            <a:avLst/>
            <a:gdLst/>
            <a:ahLst/>
            <a:cxnLst/>
            <a:rect r="r" b="b" t="t" l="l"/>
            <a:pathLst>
              <a:path h="4998333" w="10079282">
                <a:moveTo>
                  <a:pt x="0" y="0"/>
                </a:moveTo>
                <a:lnTo>
                  <a:pt x="10079282" y="0"/>
                </a:lnTo>
                <a:lnTo>
                  <a:pt x="10079282" y="4998333"/>
                </a:lnTo>
                <a:lnTo>
                  <a:pt x="0" y="4998333"/>
                </a:lnTo>
                <a:lnTo>
                  <a:pt x="0" y="0"/>
                </a:lnTo>
                <a:close/>
              </a:path>
            </a:pathLst>
          </a:custGeom>
          <a:blipFill>
            <a:blip r:embed="rId3"/>
            <a:stretch>
              <a:fillRect l="0" t="0" r="0" b="0"/>
            </a:stretch>
          </a:blipFill>
        </p:spPr>
      </p:sp>
      <p:sp>
        <p:nvSpPr>
          <p:cNvPr name="TextBox 7" id="7"/>
          <p:cNvSpPr txBox="true"/>
          <p:nvPr/>
        </p:nvSpPr>
        <p:spPr>
          <a:xfrm rot="0">
            <a:off x="1028700" y="1139577"/>
            <a:ext cx="7394559"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BAR CHART</a:t>
            </a:r>
          </a:p>
        </p:txBody>
      </p:sp>
      <p:sp>
        <p:nvSpPr>
          <p:cNvPr name="TextBox 8" id="8"/>
          <p:cNvSpPr txBox="true"/>
          <p:nvPr/>
        </p:nvSpPr>
        <p:spPr>
          <a:xfrm rot="0">
            <a:off x="1028700" y="356025"/>
            <a:ext cx="8679013" cy="770217"/>
          </a:xfrm>
          <a:prstGeom prst="rect">
            <a:avLst/>
          </a:prstGeom>
        </p:spPr>
        <p:txBody>
          <a:bodyPr anchor="t" rtlCol="false" tIns="0" lIns="0" bIns="0" rIns="0">
            <a:spAutoFit/>
          </a:bodyPr>
          <a:lstStyle/>
          <a:p>
            <a:pPr algn="l">
              <a:lnSpc>
                <a:spcPts val="6372"/>
              </a:lnSpc>
            </a:pPr>
            <a:r>
              <a:rPr lang="en-US" sz="4551">
                <a:solidFill>
                  <a:srgbClr val="000000"/>
                </a:solidFill>
                <a:latin typeface="Roboto"/>
                <a:ea typeface="Roboto"/>
                <a:cs typeface="Roboto"/>
                <a:sym typeface="Roboto"/>
              </a:rPr>
              <a:t>EDA - VISUALISASI</a:t>
            </a:r>
          </a:p>
        </p:txBody>
      </p:sp>
      <p:sp>
        <p:nvSpPr>
          <p:cNvPr name="TextBox 9" id="9"/>
          <p:cNvSpPr txBox="true"/>
          <p:nvPr/>
        </p:nvSpPr>
        <p:spPr>
          <a:xfrm rot="0">
            <a:off x="1028700" y="3083379"/>
            <a:ext cx="13070721" cy="746100"/>
          </a:xfrm>
          <a:prstGeom prst="rect">
            <a:avLst/>
          </a:prstGeom>
        </p:spPr>
        <p:txBody>
          <a:bodyPr anchor="t" rtlCol="false" tIns="0" lIns="0" bIns="0" rIns="0">
            <a:spAutoFit/>
          </a:bodyPr>
          <a:lstStyle/>
          <a:p>
            <a:pPr algn="l" marL="458997" indent="-229499" lvl="1">
              <a:lnSpc>
                <a:spcPts val="2976"/>
              </a:lnSpc>
              <a:spcBef>
                <a:spcPct val="0"/>
              </a:spcBef>
              <a:buFont typeface="Arial"/>
              <a:buChar char="•"/>
            </a:pPr>
            <a:r>
              <a:rPr lang="en-US" sz="2125">
                <a:solidFill>
                  <a:srgbClr val="000000"/>
                </a:solidFill>
                <a:latin typeface="Poppins"/>
                <a:ea typeface="Poppins"/>
                <a:cs typeface="Poppins"/>
                <a:sym typeface="Poppins"/>
              </a:rPr>
              <a:t>Tren nasional kasus DBD menurun pada tahun 2020, meskipun Jawa Barat tetap menjadi provin</a:t>
            </a:r>
            <a:r>
              <a:rPr lang="en-US" sz="2125">
                <a:solidFill>
                  <a:srgbClr val="000000"/>
                </a:solidFill>
                <a:latin typeface="Poppins"/>
                <a:ea typeface="Poppins"/>
                <a:cs typeface="Poppins"/>
                <a:sym typeface="Poppins"/>
              </a:rPr>
              <a:t>si</a:t>
            </a:r>
            <a:r>
              <a:rPr lang="en-US" sz="2125">
                <a:solidFill>
                  <a:srgbClr val="000000"/>
                </a:solidFill>
                <a:latin typeface="Poppins"/>
                <a:ea typeface="Poppins"/>
                <a:cs typeface="Poppins"/>
                <a:sym typeface="Poppins"/>
              </a:rPr>
              <a:t> dengan kasus absolut tertinggi pada kedua tahun. </a:t>
            </a:r>
          </a:p>
        </p:txBody>
      </p:sp>
      <p:sp>
        <p:nvSpPr>
          <p:cNvPr name="TextBox 10" id="10"/>
          <p:cNvSpPr txBox="true"/>
          <p:nvPr/>
        </p:nvSpPr>
        <p:spPr>
          <a:xfrm rot="0">
            <a:off x="1038225" y="1987945"/>
            <a:ext cx="17179967" cy="523875"/>
          </a:xfrm>
          <a:prstGeom prst="rect">
            <a:avLst/>
          </a:prstGeom>
        </p:spPr>
        <p:txBody>
          <a:bodyPr anchor="t" rtlCol="false" tIns="0" lIns="0" bIns="0" rIns="0">
            <a:spAutoFit/>
          </a:bodyPr>
          <a:lstStyle/>
          <a:p>
            <a:pPr algn="l">
              <a:lnSpc>
                <a:spcPts val="4200"/>
              </a:lnSpc>
            </a:pPr>
            <a:r>
              <a:rPr lang="en-US" b="true" sz="3000">
                <a:solidFill>
                  <a:srgbClr val="004AAD"/>
                </a:solidFill>
                <a:latin typeface="League Spartan"/>
                <a:ea typeface="League Spartan"/>
                <a:cs typeface="League Spartan"/>
                <a:sym typeface="League Spartan"/>
              </a:rPr>
              <a:t>BAR CHART TOTAL KASUS DBD PER PROVINSI (2019 VS 2020)</a:t>
            </a:r>
          </a:p>
        </p:txBody>
      </p:sp>
      <p:sp>
        <p:nvSpPr>
          <p:cNvPr name="TextBox 11" id="11"/>
          <p:cNvSpPr txBox="true"/>
          <p:nvPr/>
        </p:nvSpPr>
        <p:spPr>
          <a:xfrm rot="0">
            <a:off x="11579653" y="5002408"/>
            <a:ext cx="5836288" cy="2974950"/>
          </a:xfrm>
          <a:prstGeom prst="rect">
            <a:avLst/>
          </a:prstGeom>
        </p:spPr>
        <p:txBody>
          <a:bodyPr anchor="t" rtlCol="false" tIns="0" lIns="0" bIns="0" rIns="0">
            <a:spAutoFit/>
          </a:bodyPr>
          <a:lstStyle/>
          <a:p>
            <a:pPr algn="l" marL="458997" indent="-229499" lvl="1">
              <a:lnSpc>
                <a:spcPts val="2976"/>
              </a:lnSpc>
              <a:buFont typeface="Arial"/>
              <a:buChar char="•"/>
            </a:pPr>
            <a:r>
              <a:rPr lang="en-US" sz="2125">
                <a:solidFill>
                  <a:srgbClr val="000000"/>
                </a:solidFill>
                <a:latin typeface="Poppins"/>
                <a:ea typeface="Poppins"/>
                <a:cs typeface="Poppins"/>
                <a:sym typeface="Poppins"/>
              </a:rPr>
              <a:t>Pengecualian terjadi pada beberapa provinsi, di mana Bali menunjukkan peningkatan kasus paling mencolok (dari ≈ 5.000 menjadi ≈ 12.000 kasus). </a:t>
            </a:r>
          </a:p>
          <a:p>
            <a:pPr algn="l" marL="458997" indent="-229499" lvl="1">
              <a:lnSpc>
                <a:spcPts val="2976"/>
              </a:lnSpc>
              <a:spcBef>
                <a:spcPct val="0"/>
              </a:spcBef>
              <a:buFont typeface="Arial"/>
              <a:buChar char="•"/>
            </a:pPr>
            <a:r>
              <a:rPr lang="en-US" sz="2125">
                <a:solidFill>
                  <a:srgbClr val="000000"/>
                </a:solidFill>
                <a:latin typeface="Poppins"/>
                <a:ea typeface="Poppins"/>
                <a:cs typeface="Poppins"/>
                <a:sym typeface="Poppins"/>
              </a:rPr>
              <a:t>Variasi antarprovin</a:t>
            </a:r>
            <a:r>
              <a:rPr lang="en-US" sz="2125">
                <a:solidFill>
                  <a:srgbClr val="000000"/>
                </a:solidFill>
                <a:latin typeface="Poppins"/>
                <a:ea typeface="Poppins"/>
                <a:cs typeface="Poppins"/>
                <a:sym typeface="Poppins"/>
              </a:rPr>
              <a:t>si</a:t>
            </a:r>
            <a:r>
              <a:rPr lang="en-US" sz="2125">
                <a:solidFill>
                  <a:srgbClr val="000000"/>
                </a:solidFill>
                <a:latin typeface="Poppins"/>
                <a:ea typeface="Poppins"/>
                <a:cs typeface="Poppins"/>
                <a:sym typeface="Poppins"/>
              </a:rPr>
              <a:t> ini dipengaruhi oleh kepadatan penduduk, kondisi lingkungan, dan efektivitas pengendalian vektor.</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5022439" y="1110596"/>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8864028" y="3035325"/>
            <a:ext cx="9051688" cy="5311436"/>
          </a:xfrm>
          <a:custGeom>
            <a:avLst/>
            <a:gdLst/>
            <a:ahLst/>
            <a:cxnLst/>
            <a:rect r="r" b="b" t="t" l="l"/>
            <a:pathLst>
              <a:path h="5311436" w="9051688">
                <a:moveTo>
                  <a:pt x="0" y="0"/>
                </a:moveTo>
                <a:lnTo>
                  <a:pt x="9051689" y="0"/>
                </a:lnTo>
                <a:lnTo>
                  <a:pt x="9051689" y="5311436"/>
                </a:lnTo>
                <a:lnTo>
                  <a:pt x="0" y="5311436"/>
                </a:lnTo>
                <a:lnTo>
                  <a:pt x="0" y="0"/>
                </a:lnTo>
                <a:close/>
              </a:path>
            </a:pathLst>
          </a:custGeom>
          <a:blipFill>
            <a:blip r:embed="rId3"/>
            <a:stretch>
              <a:fillRect l="0" t="0" r="0" b="0"/>
            </a:stretch>
          </a:blipFill>
        </p:spPr>
      </p:sp>
      <p:sp>
        <p:nvSpPr>
          <p:cNvPr name="TextBox 7" id="7"/>
          <p:cNvSpPr txBox="true"/>
          <p:nvPr/>
        </p:nvSpPr>
        <p:spPr>
          <a:xfrm rot="0">
            <a:off x="1028700" y="1139577"/>
            <a:ext cx="7394559"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SCATTER PLOT</a:t>
            </a:r>
          </a:p>
        </p:txBody>
      </p:sp>
      <p:sp>
        <p:nvSpPr>
          <p:cNvPr name="TextBox 8" id="8"/>
          <p:cNvSpPr txBox="true"/>
          <p:nvPr/>
        </p:nvSpPr>
        <p:spPr>
          <a:xfrm rot="0">
            <a:off x="1028700" y="356025"/>
            <a:ext cx="8679013" cy="770217"/>
          </a:xfrm>
          <a:prstGeom prst="rect">
            <a:avLst/>
          </a:prstGeom>
        </p:spPr>
        <p:txBody>
          <a:bodyPr anchor="t" rtlCol="false" tIns="0" lIns="0" bIns="0" rIns="0">
            <a:spAutoFit/>
          </a:bodyPr>
          <a:lstStyle/>
          <a:p>
            <a:pPr algn="l">
              <a:lnSpc>
                <a:spcPts val="6372"/>
              </a:lnSpc>
            </a:pPr>
            <a:r>
              <a:rPr lang="en-US" sz="4551">
                <a:solidFill>
                  <a:srgbClr val="000000"/>
                </a:solidFill>
                <a:latin typeface="Roboto"/>
                <a:ea typeface="Roboto"/>
                <a:cs typeface="Roboto"/>
                <a:sym typeface="Roboto"/>
              </a:rPr>
              <a:t>EDA - VISUALISASI</a:t>
            </a:r>
          </a:p>
        </p:txBody>
      </p:sp>
      <p:sp>
        <p:nvSpPr>
          <p:cNvPr name="TextBox 9" id="9"/>
          <p:cNvSpPr txBox="true"/>
          <p:nvPr/>
        </p:nvSpPr>
        <p:spPr>
          <a:xfrm rot="0">
            <a:off x="1108033" y="2940075"/>
            <a:ext cx="7755995" cy="5575275"/>
          </a:xfrm>
          <a:prstGeom prst="rect">
            <a:avLst/>
          </a:prstGeom>
        </p:spPr>
        <p:txBody>
          <a:bodyPr anchor="t" rtlCol="false" tIns="0" lIns="0" bIns="0" rIns="0">
            <a:spAutoFit/>
          </a:bodyPr>
          <a:lstStyle/>
          <a:p>
            <a:pPr algn="l">
              <a:lnSpc>
                <a:spcPts val="2976"/>
              </a:lnSpc>
            </a:pPr>
            <a:r>
              <a:rPr lang="en-US" sz="2125">
                <a:solidFill>
                  <a:srgbClr val="000000"/>
                </a:solidFill>
                <a:latin typeface="Poppins"/>
                <a:ea typeface="Poppins"/>
                <a:cs typeface="Poppins"/>
                <a:sym typeface="Poppins"/>
              </a:rPr>
              <a:t>Analisis scatter plot hubungan antara Rata-rata Suhu Harian (Tavg) dan Incidence Rate (IR) DBD untuk 2019 dan 2020 menunjukkan tidak ada korelasi linier yang signifikan, meskipun garis tren menunjukkan korelasi negatif yang lemah.</a:t>
            </a:r>
          </a:p>
          <a:p>
            <a:pPr algn="l">
              <a:lnSpc>
                <a:spcPts val="2976"/>
              </a:lnSpc>
            </a:pPr>
            <a:r>
              <a:rPr lang="en-US" sz="2125">
                <a:solidFill>
                  <a:srgbClr val="000000"/>
                </a:solidFill>
                <a:latin typeface="Poppins"/>
                <a:ea typeface="Poppins"/>
                <a:cs typeface="Poppins"/>
                <a:sym typeface="Poppins"/>
              </a:rPr>
              <a:t>Suhu optimal untuk nyamuk adalah 25°C -30°C , tetapi kasus ekstrem terjadi di suhu dingin, mengindikasikan bahwa pada suhu non-optimal, faktor lain menjadi pemicu wabah yang lebih kuat. </a:t>
            </a:r>
          </a:p>
          <a:p>
            <a:pPr algn="l" marL="458997" indent="-229499" lvl="1">
              <a:lnSpc>
                <a:spcPts val="2976"/>
              </a:lnSpc>
              <a:buFont typeface="Arial"/>
              <a:buChar char="•"/>
            </a:pPr>
            <a:r>
              <a:rPr lang="en-US" sz="2125">
                <a:solidFill>
                  <a:srgbClr val="000000"/>
                </a:solidFill>
                <a:latin typeface="Poppins"/>
                <a:ea typeface="Poppins"/>
                <a:cs typeface="Poppins"/>
                <a:sym typeface="Poppins"/>
              </a:rPr>
              <a:t>Hal ini diperkuat oleh kontradik</a:t>
            </a:r>
            <a:r>
              <a:rPr lang="en-US" sz="2125">
                <a:solidFill>
                  <a:srgbClr val="000000"/>
                </a:solidFill>
                <a:latin typeface="Poppins"/>
                <a:ea typeface="Poppins"/>
                <a:cs typeface="Poppins"/>
                <a:sym typeface="Poppins"/>
              </a:rPr>
              <a:t>si</a:t>
            </a:r>
            <a:r>
              <a:rPr lang="en-US" sz="2125">
                <a:solidFill>
                  <a:srgbClr val="000000"/>
                </a:solidFill>
                <a:latin typeface="Poppins"/>
                <a:ea typeface="Poppins"/>
                <a:cs typeface="Poppins"/>
                <a:sym typeface="Poppins"/>
              </a:rPr>
              <a:t> di mana Aceh yang bersuhu optimal memiliki kasus DBD rendah, sementara Bali bersuhu rendah memiliki kasus tinggi. </a:t>
            </a:r>
          </a:p>
          <a:p>
            <a:pPr algn="l" marL="458997" indent="-229499" lvl="1">
              <a:lnSpc>
                <a:spcPts val="2976"/>
              </a:lnSpc>
              <a:spcBef>
                <a:spcPct val="0"/>
              </a:spcBef>
              <a:buFont typeface="Arial"/>
              <a:buChar char="•"/>
            </a:pPr>
            <a:r>
              <a:rPr lang="en-US" sz="2125">
                <a:solidFill>
                  <a:srgbClr val="000000"/>
                </a:solidFill>
                <a:latin typeface="Poppins"/>
                <a:ea typeface="Poppins"/>
                <a:cs typeface="Poppins"/>
                <a:sym typeface="Poppins"/>
              </a:rPr>
              <a:t>Secara keseluruhan, lemahnya hubungan ini menunjukkan bahwa Tavg bukanlah penentu utama risiko DBD per kapita.</a:t>
            </a:r>
          </a:p>
        </p:txBody>
      </p:sp>
      <p:sp>
        <p:nvSpPr>
          <p:cNvPr name="TextBox 10" id="10"/>
          <p:cNvSpPr txBox="true"/>
          <p:nvPr/>
        </p:nvSpPr>
        <p:spPr>
          <a:xfrm rot="0">
            <a:off x="1108033" y="1985818"/>
            <a:ext cx="17179967" cy="523875"/>
          </a:xfrm>
          <a:prstGeom prst="rect">
            <a:avLst/>
          </a:prstGeom>
        </p:spPr>
        <p:txBody>
          <a:bodyPr anchor="t" rtlCol="false" tIns="0" lIns="0" bIns="0" rIns="0">
            <a:spAutoFit/>
          </a:bodyPr>
          <a:lstStyle/>
          <a:p>
            <a:pPr algn="l">
              <a:lnSpc>
                <a:spcPts val="4200"/>
              </a:lnSpc>
            </a:pPr>
            <a:r>
              <a:rPr lang="en-US" b="true" sz="3000">
                <a:solidFill>
                  <a:srgbClr val="004AAD"/>
                </a:solidFill>
                <a:latin typeface="League Spartan"/>
                <a:ea typeface="League Spartan"/>
                <a:cs typeface="League Spartan"/>
                <a:sym typeface="League Spartan"/>
              </a:rPr>
              <a:t>SCATTER PLOT SUHU (TAVG) VS INCIDENCE RATE DBD 2019 DAN 2020</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5022439" y="1110596"/>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8185302" y="2586071"/>
            <a:ext cx="9586031" cy="5422701"/>
          </a:xfrm>
          <a:custGeom>
            <a:avLst/>
            <a:gdLst/>
            <a:ahLst/>
            <a:cxnLst/>
            <a:rect r="r" b="b" t="t" l="l"/>
            <a:pathLst>
              <a:path h="5422701" w="9586031">
                <a:moveTo>
                  <a:pt x="0" y="0"/>
                </a:moveTo>
                <a:lnTo>
                  <a:pt x="9586030" y="0"/>
                </a:lnTo>
                <a:lnTo>
                  <a:pt x="9586030" y="5422701"/>
                </a:lnTo>
                <a:lnTo>
                  <a:pt x="0" y="5422701"/>
                </a:lnTo>
                <a:lnTo>
                  <a:pt x="0" y="0"/>
                </a:lnTo>
                <a:close/>
              </a:path>
            </a:pathLst>
          </a:custGeom>
          <a:blipFill>
            <a:blip r:embed="rId3"/>
            <a:stretch>
              <a:fillRect l="0" t="0" r="0" b="0"/>
            </a:stretch>
          </a:blipFill>
        </p:spPr>
      </p:sp>
      <p:sp>
        <p:nvSpPr>
          <p:cNvPr name="TextBox 7" id="7"/>
          <p:cNvSpPr txBox="true"/>
          <p:nvPr/>
        </p:nvSpPr>
        <p:spPr>
          <a:xfrm rot="0">
            <a:off x="1028700" y="1139577"/>
            <a:ext cx="7394559"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SCATTER PLOT</a:t>
            </a:r>
          </a:p>
        </p:txBody>
      </p:sp>
      <p:sp>
        <p:nvSpPr>
          <p:cNvPr name="TextBox 8" id="8"/>
          <p:cNvSpPr txBox="true"/>
          <p:nvPr/>
        </p:nvSpPr>
        <p:spPr>
          <a:xfrm rot="0">
            <a:off x="1028700" y="356025"/>
            <a:ext cx="8679013" cy="770217"/>
          </a:xfrm>
          <a:prstGeom prst="rect">
            <a:avLst/>
          </a:prstGeom>
        </p:spPr>
        <p:txBody>
          <a:bodyPr anchor="t" rtlCol="false" tIns="0" lIns="0" bIns="0" rIns="0">
            <a:spAutoFit/>
          </a:bodyPr>
          <a:lstStyle/>
          <a:p>
            <a:pPr algn="l">
              <a:lnSpc>
                <a:spcPts val="6372"/>
              </a:lnSpc>
            </a:pPr>
            <a:r>
              <a:rPr lang="en-US" sz="4551">
                <a:solidFill>
                  <a:srgbClr val="000000"/>
                </a:solidFill>
                <a:latin typeface="Roboto"/>
                <a:ea typeface="Roboto"/>
                <a:cs typeface="Roboto"/>
                <a:sym typeface="Roboto"/>
              </a:rPr>
              <a:t>EDA - VISUALISASI</a:t>
            </a:r>
          </a:p>
        </p:txBody>
      </p:sp>
      <p:sp>
        <p:nvSpPr>
          <p:cNvPr name="TextBox 9" id="9"/>
          <p:cNvSpPr txBox="true"/>
          <p:nvPr/>
        </p:nvSpPr>
        <p:spPr>
          <a:xfrm rot="0">
            <a:off x="667264" y="2768625"/>
            <a:ext cx="7755995" cy="5203800"/>
          </a:xfrm>
          <a:prstGeom prst="rect">
            <a:avLst/>
          </a:prstGeom>
        </p:spPr>
        <p:txBody>
          <a:bodyPr anchor="t" rtlCol="false" tIns="0" lIns="0" bIns="0" rIns="0">
            <a:spAutoFit/>
          </a:bodyPr>
          <a:lstStyle/>
          <a:p>
            <a:pPr algn="l">
              <a:lnSpc>
                <a:spcPts val="2976"/>
              </a:lnSpc>
            </a:pPr>
            <a:r>
              <a:rPr lang="en-US" sz="2125">
                <a:solidFill>
                  <a:srgbClr val="000000"/>
                </a:solidFill>
                <a:latin typeface="Poppins"/>
                <a:ea typeface="Poppins"/>
                <a:cs typeface="Poppins"/>
                <a:sym typeface="Poppins"/>
              </a:rPr>
              <a:t>Analisis hubungan antara Curah Hujan Tahunan (RR) dan Incidence Rate (IR) DBD menunjukkan pola korelasi yang berlawanan antara tahun 2019 dan 2020. </a:t>
            </a:r>
          </a:p>
          <a:p>
            <a:pPr algn="l" marL="458997" indent="-229499" lvl="1">
              <a:lnSpc>
                <a:spcPts val="2976"/>
              </a:lnSpc>
              <a:buFont typeface="Arial"/>
              <a:buChar char="•"/>
            </a:pPr>
            <a:r>
              <a:rPr lang="en-US" sz="2125">
                <a:solidFill>
                  <a:srgbClr val="000000"/>
                </a:solidFill>
                <a:latin typeface="Poppins"/>
                <a:ea typeface="Poppins"/>
                <a:cs typeface="Poppins"/>
                <a:sym typeface="Poppins"/>
              </a:rPr>
              <a:t>Pada 2019, terdapat korelasi positif sangat lemah, yang menyiratkan sedikit peningkatan IR seiring peningkatan RR. </a:t>
            </a:r>
          </a:p>
          <a:p>
            <a:pPr algn="l" marL="458997" indent="-229499" lvl="1">
              <a:lnSpc>
                <a:spcPts val="2976"/>
              </a:lnSpc>
              <a:buFont typeface="Arial"/>
              <a:buChar char="•"/>
            </a:pPr>
            <a:r>
              <a:rPr lang="en-US" sz="2125">
                <a:solidFill>
                  <a:srgbClr val="000000"/>
                </a:solidFill>
                <a:latin typeface="Poppins"/>
                <a:ea typeface="Poppins"/>
                <a:cs typeface="Poppins"/>
                <a:sym typeface="Poppins"/>
              </a:rPr>
              <a:t>P</a:t>
            </a:r>
            <a:r>
              <a:rPr lang="en-US" sz="2125">
                <a:solidFill>
                  <a:srgbClr val="000000"/>
                </a:solidFill>
                <a:latin typeface="Poppins"/>
                <a:ea typeface="Poppins"/>
                <a:cs typeface="Poppins"/>
                <a:sym typeface="Poppins"/>
              </a:rPr>
              <a:t>ada 2020, terjadi korelasi negatif yang kuat, menunjukkan bahwa provinsi dengan total RR yang lebih tinggi cenderung memiliki IR yang lebih rendah. </a:t>
            </a:r>
          </a:p>
          <a:p>
            <a:pPr algn="l">
              <a:lnSpc>
                <a:spcPts val="2976"/>
              </a:lnSpc>
            </a:pPr>
          </a:p>
          <a:p>
            <a:pPr algn="l">
              <a:lnSpc>
                <a:spcPts val="2976"/>
              </a:lnSpc>
              <a:spcBef>
                <a:spcPct val="0"/>
              </a:spcBef>
            </a:pPr>
            <a:r>
              <a:rPr lang="en-US" sz="2125">
                <a:solidFill>
                  <a:srgbClr val="000000"/>
                </a:solidFill>
                <a:latin typeface="Poppins"/>
                <a:ea typeface="Poppins"/>
                <a:cs typeface="Poppins"/>
                <a:sym typeface="Poppins"/>
              </a:rPr>
              <a:t>Korelasi negatif ini mendukung fenomena </a:t>
            </a:r>
            <a:r>
              <a:rPr lang="en-US" sz="2125" i="true">
                <a:solidFill>
                  <a:srgbClr val="000000"/>
                </a:solidFill>
                <a:latin typeface="Poppins Italics"/>
                <a:ea typeface="Poppins Italics"/>
                <a:cs typeface="Poppins Italics"/>
                <a:sym typeface="Poppins Italics"/>
              </a:rPr>
              <a:t>flushing</a:t>
            </a:r>
            <a:r>
              <a:rPr lang="en-US" sz="2125">
                <a:solidFill>
                  <a:srgbClr val="000000"/>
                </a:solidFill>
                <a:latin typeface="Poppins"/>
                <a:ea typeface="Poppins"/>
                <a:cs typeface="Poppins"/>
                <a:sym typeface="Poppins"/>
              </a:rPr>
              <a:t>, di mana curah hujan yang sangat lebat membersihkan tempat perkembangbiakan nyamuk sehingga meluap dan menyebabkan larva nyamuk hanyut dan mati.  </a:t>
            </a:r>
          </a:p>
        </p:txBody>
      </p:sp>
      <p:sp>
        <p:nvSpPr>
          <p:cNvPr name="TextBox 10" id="10"/>
          <p:cNvSpPr txBox="true"/>
          <p:nvPr/>
        </p:nvSpPr>
        <p:spPr>
          <a:xfrm rot="0">
            <a:off x="1108033" y="1985818"/>
            <a:ext cx="17179967" cy="523875"/>
          </a:xfrm>
          <a:prstGeom prst="rect">
            <a:avLst/>
          </a:prstGeom>
        </p:spPr>
        <p:txBody>
          <a:bodyPr anchor="t" rtlCol="false" tIns="0" lIns="0" bIns="0" rIns="0">
            <a:spAutoFit/>
          </a:bodyPr>
          <a:lstStyle/>
          <a:p>
            <a:pPr algn="l">
              <a:lnSpc>
                <a:spcPts val="4200"/>
              </a:lnSpc>
            </a:pPr>
            <a:r>
              <a:rPr lang="en-US" b="true" sz="3000">
                <a:solidFill>
                  <a:srgbClr val="004AAD"/>
                </a:solidFill>
                <a:latin typeface="League Spartan"/>
                <a:ea typeface="League Spartan"/>
                <a:cs typeface="League Spartan"/>
                <a:sym typeface="League Spartan"/>
              </a:rPr>
              <a:t>SCATTER PLOT CURAH HUJAN (RR) VS INCIDENCE RATE DBD 2019 DAN 2020</a:t>
            </a:r>
          </a:p>
        </p:txBody>
      </p:sp>
      <p:sp>
        <p:nvSpPr>
          <p:cNvPr name="TextBox 11" id="11"/>
          <p:cNvSpPr txBox="true"/>
          <p:nvPr/>
        </p:nvSpPr>
        <p:spPr>
          <a:xfrm rot="0">
            <a:off x="8423259" y="8340750"/>
            <a:ext cx="9556569" cy="1117575"/>
          </a:xfrm>
          <a:prstGeom prst="rect">
            <a:avLst/>
          </a:prstGeom>
        </p:spPr>
        <p:txBody>
          <a:bodyPr anchor="t" rtlCol="false" tIns="0" lIns="0" bIns="0" rIns="0">
            <a:spAutoFit/>
          </a:bodyPr>
          <a:lstStyle/>
          <a:p>
            <a:pPr algn="l">
              <a:lnSpc>
                <a:spcPts val="2976"/>
              </a:lnSpc>
              <a:spcBef>
                <a:spcPct val="0"/>
              </a:spcBef>
            </a:pPr>
            <a:r>
              <a:rPr lang="en-US" sz="2125">
                <a:solidFill>
                  <a:srgbClr val="000000"/>
                </a:solidFill>
                <a:latin typeface="Poppins"/>
                <a:ea typeface="Poppins"/>
                <a:cs typeface="Poppins"/>
                <a:sym typeface="Poppins"/>
              </a:rPr>
              <a:t>Secara keseluruhan, lemahnya hubungan korelasi linier ini konsisten dengan penelitian lain yang tidak menemukan asosiasi signifikan antara curah hujan dan incidence rate (IR) DBD per 100.000 penduduk.</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633081" y="1346863"/>
            <a:ext cx="15021838" cy="7593274"/>
            <a:chOff x="0" y="0"/>
            <a:chExt cx="3956369" cy="1999875"/>
          </a:xfrm>
        </p:grpSpPr>
        <p:sp>
          <p:nvSpPr>
            <p:cNvPr name="Freeform 4" id="4"/>
            <p:cNvSpPr/>
            <p:nvPr/>
          </p:nvSpPr>
          <p:spPr>
            <a:xfrm flipH="false" flipV="false" rot="0">
              <a:off x="0" y="0"/>
              <a:ext cx="3956369" cy="1999874"/>
            </a:xfrm>
            <a:custGeom>
              <a:avLst/>
              <a:gdLst/>
              <a:ahLst/>
              <a:cxnLst/>
              <a:rect r="r" b="b" t="t" l="l"/>
              <a:pathLst>
                <a:path h="1999874" w="3956369">
                  <a:moveTo>
                    <a:pt x="0" y="0"/>
                  </a:moveTo>
                  <a:lnTo>
                    <a:pt x="3956369" y="0"/>
                  </a:lnTo>
                  <a:lnTo>
                    <a:pt x="3956369" y="1999874"/>
                  </a:lnTo>
                  <a:lnTo>
                    <a:pt x="0" y="1999874"/>
                  </a:lnTo>
                  <a:close/>
                </a:path>
              </a:pathLst>
            </a:custGeom>
            <a:solidFill>
              <a:srgbClr val="004AAD"/>
            </a:solidFill>
          </p:spPr>
        </p:sp>
        <p:sp>
          <p:nvSpPr>
            <p:cNvPr name="TextBox 5" id="5"/>
            <p:cNvSpPr txBox="true"/>
            <p:nvPr/>
          </p:nvSpPr>
          <p:spPr>
            <a:xfrm>
              <a:off x="0" y="-47625"/>
              <a:ext cx="3956369" cy="2047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565981" y="4562475"/>
            <a:ext cx="9156038" cy="1038225"/>
          </a:xfrm>
          <a:prstGeom prst="rect">
            <a:avLst/>
          </a:prstGeom>
        </p:spPr>
        <p:txBody>
          <a:bodyPr anchor="t" rtlCol="false" tIns="0" lIns="0" bIns="0" rIns="0">
            <a:spAutoFit/>
          </a:bodyPr>
          <a:lstStyle/>
          <a:p>
            <a:pPr algn="ctr">
              <a:lnSpc>
                <a:spcPts val="8400"/>
              </a:lnSpc>
            </a:pPr>
            <a:r>
              <a:rPr lang="en-US" b="true" sz="6000">
                <a:solidFill>
                  <a:srgbClr val="FFFFFF"/>
                </a:solidFill>
                <a:latin typeface="League Spartan"/>
                <a:ea typeface="League Spartan"/>
                <a:cs typeface="League Spartan"/>
                <a:sym typeface="League Spartan"/>
              </a:rPr>
              <a:t>PENDAHULUAN</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5022439" y="1110596"/>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730285" y="3121937"/>
            <a:ext cx="5924557" cy="4395639"/>
          </a:xfrm>
          <a:custGeom>
            <a:avLst/>
            <a:gdLst/>
            <a:ahLst/>
            <a:cxnLst/>
            <a:rect r="r" b="b" t="t" l="l"/>
            <a:pathLst>
              <a:path h="4395639" w="5924557">
                <a:moveTo>
                  <a:pt x="0" y="0"/>
                </a:moveTo>
                <a:lnTo>
                  <a:pt x="5924558" y="0"/>
                </a:lnTo>
                <a:lnTo>
                  <a:pt x="5924558" y="4395640"/>
                </a:lnTo>
                <a:lnTo>
                  <a:pt x="0" y="4395640"/>
                </a:lnTo>
                <a:lnTo>
                  <a:pt x="0" y="0"/>
                </a:lnTo>
                <a:close/>
              </a:path>
            </a:pathLst>
          </a:custGeom>
          <a:blipFill>
            <a:blip r:embed="rId3"/>
            <a:stretch>
              <a:fillRect l="0" t="0" r="0" b="0"/>
            </a:stretch>
          </a:blipFill>
        </p:spPr>
      </p:sp>
      <p:sp>
        <p:nvSpPr>
          <p:cNvPr name="Freeform 7" id="7"/>
          <p:cNvSpPr/>
          <p:nvPr/>
        </p:nvSpPr>
        <p:spPr>
          <a:xfrm flipH="false" flipV="false" rot="0">
            <a:off x="9587961" y="3121937"/>
            <a:ext cx="5969754" cy="4395639"/>
          </a:xfrm>
          <a:custGeom>
            <a:avLst/>
            <a:gdLst/>
            <a:ahLst/>
            <a:cxnLst/>
            <a:rect r="r" b="b" t="t" l="l"/>
            <a:pathLst>
              <a:path h="4395639" w="5969754">
                <a:moveTo>
                  <a:pt x="0" y="0"/>
                </a:moveTo>
                <a:lnTo>
                  <a:pt x="5969754" y="0"/>
                </a:lnTo>
                <a:lnTo>
                  <a:pt x="5969754" y="4395640"/>
                </a:lnTo>
                <a:lnTo>
                  <a:pt x="0" y="4395640"/>
                </a:lnTo>
                <a:lnTo>
                  <a:pt x="0" y="0"/>
                </a:lnTo>
                <a:close/>
              </a:path>
            </a:pathLst>
          </a:custGeom>
          <a:blipFill>
            <a:blip r:embed="rId4"/>
            <a:stretch>
              <a:fillRect l="0" t="0" r="0" b="0"/>
            </a:stretch>
          </a:blipFill>
        </p:spPr>
      </p:sp>
      <p:sp>
        <p:nvSpPr>
          <p:cNvPr name="TextBox 8" id="8"/>
          <p:cNvSpPr txBox="true"/>
          <p:nvPr/>
        </p:nvSpPr>
        <p:spPr>
          <a:xfrm rot="0">
            <a:off x="1028700" y="1139577"/>
            <a:ext cx="5404071"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SCATTER PLOT</a:t>
            </a:r>
          </a:p>
        </p:txBody>
      </p:sp>
      <p:sp>
        <p:nvSpPr>
          <p:cNvPr name="TextBox 9" id="9"/>
          <p:cNvSpPr txBox="true"/>
          <p:nvPr/>
        </p:nvSpPr>
        <p:spPr>
          <a:xfrm rot="0">
            <a:off x="1028700" y="356025"/>
            <a:ext cx="8679013" cy="770217"/>
          </a:xfrm>
          <a:prstGeom prst="rect">
            <a:avLst/>
          </a:prstGeom>
        </p:spPr>
        <p:txBody>
          <a:bodyPr anchor="t" rtlCol="false" tIns="0" lIns="0" bIns="0" rIns="0">
            <a:spAutoFit/>
          </a:bodyPr>
          <a:lstStyle/>
          <a:p>
            <a:pPr algn="l">
              <a:lnSpc>
                <a:spcPts val="6372"/>
              </a:lnSpc>
            </a:pPr>
            <a:r>
              <a:rPr lang="en-US" sz="4551">
                <a:solidFill>
                  <a:srgbClr val="000000"/>
                </a:solidFill>
                <a:latin typeface="Roboto"/>
                <a:ea typeface="Roboto"/>
                <a:cs typeface="Roboto"/>
                <a:sym typeface="Roboto"/>
              </a:rPr>
              <a:t>EDA - VISUALISASI</a:t>
            </a:r>
          </a:p>
        </p:txBody>
      </p:sp>
      <p:sp>
        <p:nvSpPr>
          <p:cNvPr name="TextBox 10" id="10"/>
          <p:cNvSpPr txBox="true"/>
          <p:nvPr/>
        </p:nvSpPr>
        <p:spPr>
          <a:xfrm rot="0">
            <a:off x="1270657" y="7660452"/>
            <a:ext cx="15746685" cy="1860525"/>
          </a:xfrm>
          <a:prstGeom prst="rect">
            <a:avLst/>
          </a:prstGeom>
        </p:spPr>
        <p:txBody>
          <a:bodyPr anchor="t" rtlCol="false" tIns="0" lIns="0" bIns="0" rIns="0">
            <a:spAutoFit/>
          </a:bodyPr>
          <a:lstStyle/>
          <a:p>
            <a:pPr algn="l">
              <a:lnSpc>
                <a:spcPts val="2976"/>
              </a:lnSpc>
              <a:spcBef>
                <a:spcPct val="0"/>
              </a:spcBef>
            </a:pPr>
            <a:r>
              <a:rPr lang="en-US" sz="2125">
                <a:solidFill>
                  <a:srgbClr val="000000"/>
                </a:solidFill>
                <a:latin typeface="Poppins"/>
                <a:ea typeface="Poppins"/>
                <a:cs typeface="Poppins"/>
                <a:sym typeface="Poppins"/>
              </a:rPr>
              <a:t>Scatter plot tahun 2019 dan 2020 sama-sama menunjukkan bahwa kepadatan penduduk tidak berkorelasi kuat dengan risiko DBD per kapita, karena provinsi padat seperti DKI Jakarta justru memiliki IR rendah, sementara provinsi berpenduduk jarang dapat mencatat IR sangat tinggi. Temuan ini sejalan dengan studi sebelumnya yang menegaskan bahwa penularan DBD lebih dipengaruhi oleh kondisi lingkungan, perilaku masyarakat, dan efektiv</a:t>
            </a:r>
            <a:r>
              <a:rPr lang="en-US" sz="2125">
                <a:solidFill>
                  <a:srgbClr val="000000"/>
                </a:solidFill>
                <a:latin typeface="Poppins"/>
                <a:ea typeface="Poppins"/>
                <a:cs typeface="Poppins"/>
                <a:sym typeface="Poppins"/>
              </a:rPr>
              <a:t>itas pengendalian vektor daripada kepadatan penduduk</a:t>
            </a:r>
            <a:r>
              <a:rPr lang="en-US" sz="2125">
                <a:solidFill>
                  <a:srgbClr val="000000"/>
                </a:solidFill>
                <a:latin typeface="Poppins"/>
                <a:ea typeface="Poppins"/>
                <a:cs typeface="Poppins"/>
                <a:sym typeface="Poppins"/>
              </a:rPr>
              <a:t> semata.</a:t>
            </a:r>
          </a:p>
        </p:txBody>
      </p:sp>
      <p:sp>
        <p:nvSpPr>
          <p:cNvPr name="TextBox 11" id="11"/>
          <p:cNvSpPr txBox="true"/>
          <p:nvPr/>
        </p:nvSpPr>
        <p:spPr>
          <a:xfrm rot="0">
            <a:off x="1108033" y="1985818"/>
            <a:ext cx="17179967" cy="1057275"/>
          </a:xfrm>
          <a:prstGeom prst="rect">
            <a:avLst/>
          </a:prstGeom>
        </p:spPr>
        <p:txBody>
          <a:bodyPr anchor="t" rtlCol="false" tIns="0" lIns="0" bIns="0" rIns="0">
            <a:spAutoFit/>
          </a:bodyPr>
          <a:lstStyle/>
          <a:p>
            <a:pPr algn="l">
              <a:lnSpc>
                <a:spcPts val="4200"/>
              </a:lnSpc>
            </a:pPr>
            <a:r>
              <a:rPr lang="en-US" b="true" sz="3000">
                <a:solidFill>
                  <a:srgbClr val="004AAD"/>
                </a:solidFill>
                <a:latin typeface="League Spartan"/>
                <a:ea typeface="League Spartan"/>
                <a:cs typeface="League Spartan"/>
                <a:sym typeface="League Spartan"/>
              </a:rPr>
              <a:t>SCATTER PLOT KEPADATAN PENDUDUK VS INCIDENCE RATE PER 100.000 PENDUDUK 2019 DAN 2020</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5022439" y="1110596"/>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892249" y="3030671"/>
            <a:ext cx="6677644" cy="6227629"/>
          </a:xfrm>
          <a:custGeom>
            <a:avLst/>
            <a:gdLst/>
            <a:ahLst/>
            <a:cxnLst/>
            <a:rect r="r" b="b" t="t" l="l"/>
            <a:pathLst>
              <a:path h="6227629" w="6677644">
                <a:moveTo>
                  <a:pt x="0" y="0"/>
                </a:moveTo>
                <a:lnTo>
                  <a:pt x="6677643" y="0"/>
                </a:lnTo>
                <a:lnTo>
                  <a:pt x="6677643" y="6227629"/>
                </a:lnTo>
                <a:lnTo>
                  <a:pt x="0" y="6227629"/>
                </a:lnTo>
                <a:lnTo>
                  <a:pt x="0" y="0"/>
                </a:lnTo>
                <a:close/>
              </a:path>
            </a:pathLst>
          </a:custGeom>
          <a:blipFill>
            <a:blip r:embed="rId3"/>
            <a:stretch>
              <a:fillRect l="0" t="0" r="0" b="0"/>
            </a:stretch>
          </a:blipFill>
        </p:spPr>
      </p:sp>
      <p:sp>
        <p:nvSpPr>
          <p:cNvPr name="TextBox 7" id="7"/>
          <p:cNvSpPr txBox="true"/>
          <p:nvPr/>
        </p:nvSpPr>
        <p:spPr>
          <a:xfrm rot="0">
            <a:off x="1028700" y="1139577"/>
            <a:ext cx="5404071"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HEATMAP</a:t>
            </a:r>
          </a:p>
        </p:txBody>
      </p:sp>
      <p:sp>
        <p:nvSpPr>
          <p:cNvPr name="TextBox 8" id="8"/>
          <p:cNvSpPr txBox="true"/>
          <p:nvPr/>
        </p:nvSpPr>
        <p:spPr>
          <a:xfrm rot="0">
            <a:off x="1028700" y="356025"/>
            <a:ext cx="8679013" cy="770217"/>
          </a:xfrm>
          <a:prstGeom prst="rect">
            <a:avLst/>
          </a:prstGeom>
        </p:spPr>
        <p:txBody>
          <a:bodyPr anchor="t" rtlCol="false" tIns="0" lIns="0" bIns="0" rIns="0">
            <a:spAutoFit/>
          </a:bodyPr>
          <a:lstStyle/>
          <a:p>
            <a:pPr algn="l">
              <a:lnSpc>
                <a:spcPts val="6372"/>
              </a:lnSpc>
            </a:pPr>
            <a:r>
              <a:rPr lang="en-US" sz="4551">
                <a:solidFill>
                  <a:srgbClr val="000000"/>
                </a:solidFill>
                <a:latin typeface="Roboto"/>
                <a:ea typeface="Roboto"/>
                <a:cs typeface="Roboto"/>
                <a:sym typeface="Roboto"/>
              </a:rPr>
              <a:t>EDA - VISUALISASI</a:t>
            </a:r>
          </a:p>
        </p:txBody>
      </p:sp>
      <p:sp>
        <p:nvSpPr>
          <p:cNvPr name="TextBox 9" id="9"/>
          <p:cNvSpPr txBox="true"/>
          <p:nvPr/>
        </p:nvSpPr>
        <p:spPr>
          <a:xfrm rot="0">
            <a:off x="1108033" y="1985818"/>
            <a:ext cx="17179967" cy="523875"/>
          </a:xfrm>
          <a:prstGeom prst="rect">
            <a:avLst/>
          </a:prstGeom>
        </p:spPr>
        <p:txBody>
          <a:bodyPr anchor="t" rtlCol="false" tIns="0" lIns="0" bIns="0" rIns="0">
            <a:spAutoFit/>
          </a:bodyPr>
          <a:lstStyle/>
          <a:p>
            <a:pPr algn="l">
              <a:lnSpc>
                <a:spcPts val="4200"/>
              </a:lnSpc>
            </a:pPr>
            <a:r>
              <a:rPr lang="en-US" b="true" sz="3000">
                <a:solidFill>
                  <a:srgbClr val="004AAD"/>
                </a:solidFill>
                <a:latin typeface="League Spartan"/>
                <a:ea typeface="League Spartan"/>
                <a:cs typeface="League Spartan"/>
                <a:sym typeface="League Spartan"/>
              </a:rPr>
              <a:t>HEATMAP MATRIKS KORELASI TAHUN 2019</a:t>
            </a:r>
          </a:p>
        </p:txBody>
      </p:sp>
      <p:sp>
        <p:nvSpPr>
          <p:cNvPr name="TextBox 10" id="10"/>
          <p:cNvSpPr txBox="true"/>
          <p:nvPr/>
        </p:nvSpPr>
        <p:spPr>
          <a:xfrm rot="0">
            <a:off x="9144000" y="3885485"/>
            <a:ext cx="7576809" cy="4460850"/>
          </a:xfrm>
          <a:prstGeom prst="rect">
            <a:avLst/>
          </a:prstGeom>
        </p:spPr>
        <p:txBody>
          <a:bodyPr anchor="t" rtlCol="false" tIns="0" lIns="0" bIns="0" rIns="0">
            <a:spAutoFit/>
          </a:bodyPr>
          <a:lstStyle/>
          <a:p>
            <a:pPr algn="l" marL="458997" indent="-229499" lvl="1">
              <a:lnSpc>
                <a:spcPts val="2976"/>
              </a:lnSpc>
              <a:buFont typeface="Arial"/>
              <a:buChar char="•"/>
            </a:pPr>
            <a:r>
              <a:rPr lang="en-US" sz="2125">
                <a:solidFill>
                  <a:srgbClr val="000000"/>
                </a:solidFill>
                <a:latin typeface="Poppins"/>
                <a:ea typeface="Poppins"/>
                <a:cs typeface="Poppins"/>
                <a:sym typeface="Poppins"/>
              </a:rPr>
              <a:t>Jumlah Kasus (JK) sangat dipengaruhi faktor demografi, terutama Jumlah Penduduk (r = 0.66) dan Kepadatan Penduduk (r = 0.68).</a:t>
            </a:r>
          </a:p>
          <a:p>
            <a:pPr algn="l" marL="458997" indent="-229499" lvl="1">
              <a:lnSpc>
                <a:spcPts val="2976"/>
              </a:lnSpc>
              <a:buFont typeface="Arial"/>
              <a:buChar char="•"/>
            </a:pPr>
            <a:r>
              <a:rPr lang="en-US" sz="2125">
                <a:solidFill>
                  <a:srgbClr val="000000"/>
                </a:solidFill>
                <a:latin typeface="Poppins"/>
                <a:ea typeface="Poppins"/>
                <a:cs typeface="Poppins"/>
                <a:sym typeface="Poppins"/>
              </a:rPr>
              <a:t>Jumlah Kasus dan Incidence Rate ha</a:t>
            </a:r>
            <a:r>
              <a:rPr lang="en-US" sz="2125">
                <a:solidFill>
                  <a:srgbClr val="000000"/>
                </a:solidFill>
                <a:latin typeface="Poppins"/>
                <a:ea typeface="Poppins"/>
                <a:cs typeface="Poppins"/>
                <a:sym typeface="Poppins"/>
              </a:rPr>
              <a:t>mpir t</a:t>
            </a:r>
            <a:r>
              <a:rPr lang="en-US" sz="2125">
                <a:solidFill>
                  <a:srgbClr val="000000"/>
                </a:solidFill>
                <a:latin typeface="Poppins"/>
                <a:ea typeface="Poppins"/>
                <a:cs typeface="Poppins"/>
                <a:sym typeface="Poppins"/>
              </a:rPr>
              <a:t>idak berhubungan (r = 0.03), sehingga tingginya kasus tidak selalu berarti tingginya risiko per kapita.</a:t>
            </a:r>
          </a:p>
          <a:p>
            <a:pPr algn="l" marL="458997" indent="-229499" lvl="1">
              <a:lnSpc>
                <a:spcPts val="2976"/>
              </a:lnSpc>
              <a:buFont typeface="Arial"/>
              <a:buChar char="•"/>
            </a:pPr>
            <a:r>
              <a:rPr lang="en-US" sz="2125">
                <a:solidFill>
                  <a:srgbClr val="000000"/>
                </a:solidFill>
                <a:latin typeface="Poppins"/>
                <a:ea typeface="Poppins"/>
                <a:cs typeface="Poppins"/>
                <a:sym typeface="Poppins"/>
              </a:rPr>
              <a:t>Variabel iklim seperti suhu dan curah hujan menunjukkan korelasi sangat lemah dengan JK maupu</a:t>
            </a:r>
            <a:r>
              <a:rPr lang="en-US" sz="2125">
                <a:solidFill>
                  <a:srgbClr val="000000"/>
                </a:solidFill>
                <a:latin typeface="Poppins"/>
                <a:ea typeface="Poppins"/>
                <a:cs typeface="Poppins"/>
                <a:sym typeface="Poppins"/>
              </a:rPr>
              <a:t>n IR.</a:t>
            </a:r>
          </a:p>
          <a:p>
            <a:pPr algn="l" marL="458997" indent="-229499" lvl="1">
              <a:lnSpc>
                <a:spcPts val="2976"/>
              </a:lnSpc>
              <a:spcBef>
                <a:spcPct val="0"/>
              </a:spcBef>
              <a:buFont typeface="Arial"/>
              <a:buChar char="•"/>
            </a:pPr>
            <a:r>
              <a:rPr lang="en-US" sz="2125">
                <a:solidFill>
                  <a:srgbClr val="000000"/>
                </a:solidFill>
                <a:latin typeface="Poppins"/>
                <a:ea typeface="Poppins"/>
                <a:cs typeface="Poppins"/>
                <a:sym typeface="Poppins"/>
              </a:rPr>
              <a:t>Faktor demografi lebih dominan dibandingkan faktor iklim dalam menjelaskan variasi jumlah kasus DBD antar provins</a:t>
            </a:r>
            <a:r>
              <a:rPr lang="en-US" sz="2125">
                <a:solidFill>
                  <a:srgbClr val="000000"/>
                </a:solidFill>
                <a:latin typeface="Poppins"/>
                <a:ea typeface="Poppins"/>
                <a:cs typeface="Poppins"/>
                <a:sym typeface="Poppins"/>
              </a:rPr>
              <a:t>i.</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5022439" y="1110596"/>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561407" y="3030247"/>
            <a:ext cx="6678099" cy="6228053"/>
          </a:xfrm>
          <a:custGeom>
            <a:avLst/>
            <a:gdLst/>
            <a:ahLst/>
            <a:cxnLst/>
            <a:rect r="r" b="b" t="t" l="l"/>
            <a:pathLst>
              <a:path h="6228053" w="6678099">
                <a:moveTo>
                  <a:pt x="0" y="0"/>
                </a:moveTo>
                <a:lnTo>
                  <a:pt x="6678099" y="0"/>
                </a:lnTo>
                <a:lnTo>
                  <a:pt x="6678099" y="6228053"/>
                </a:lnTo>
                <a:lnTo>
                  <a:pt x="0" y="6228053"/>
                </a:lnTo>
                <a:lnTo>
                  <a:pt x="0" y="0"/>
                </a:lnTo>
                <a:close/>
              </a:path>
            </a:pathLst>
          </a:custGeom>
          <a:blipFill>
            <a:blip r:embed="rId3"/>
            <a:stretch>
              <a:fillRect l="0" t="0" r="0" b="0"/>
            </a:stretch>
          </a:blipFill>
        </p:spPr>
      </p:sp>
      <p:sp>
        <p:nvSpPr>
          <p:cNvPr name="TextBox 7" id="7"/>
          <p:cNvSpPr txBox="true"/>
          <p:nvPr/>
        </p:nvSpPr>
        <p:spPr>
          <a:xfrm rot="0">
            <a:off x="1028700" y="1139577"/>
            <a:ext cx="5404071"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HEATMAP</a:t>
            </a:r>
          </a:p>
        </p:txBody>
      </p:sp>
      <p:sp>
        <p:nvSpPr>
          <p:cNvPr name="TextBox 8" id="8"/>
          <p:cNvSpPr txBox="true"/>
          <p:nvPr/>
        </p:nvSpPr>
        <p:spPr>
          <a:xfrm rot="0">
            <a:off x="1028700" y="356025"/>
            <a:ext cx="8679013" cy="770217"/>
          </a:xfrm>
          <a:prstGeom prst="rect">
            <a:avLst/>
          </a:prstGeom>
        </p:spPr>
        <p:txBody>
          <a:bodyPr anchor="t" rtlCol="false" tIns="0" lIns="0" bIns="0" rIns="0">
            <a:spAutoFit/>
          </a:bodyPr>
          <a:lstStyle/>
          <a:p>
            <a:pPr algn="l">
              <a:lnSpc>
                <a:spcPts val="6372"/>
              </a:lnSpc>
            </a:pPr>
            <a:r>
              <a:rPr lang="en-US" sz="4551">
                <a:solidFill>
                  <a:srgbClr val="000000"/>
                </a:solidFill>
                <a:latin typeface="Roboto"/>
                <a:ea typeface="Roboto"/>
                <a:cs typeface="Roboto"/>
                <a:sym typeface="Roboto"/>
              </a:rPr>
              <a:t>EDA - VISUALISASI</a:t>
            </a:r>
          </a:p>
        </p:txBody>
      </p:sp>
      <p:sp>
        <p:nvSpPr>
          <p:cNvPr name="TextBox 9" id="9"/>
          <p:cNvSpPr txBox="true"/>
          <p:nvPr/>
        </p:nvSpPr>
        <p:spPr>
          <a:xfrm rot="0">
            <a:off x="8579332" y="4262711"/>
            <a:ext cx="8401706" cy="3677401"/>
          </a:xfrm>
          <a:prstGeom prst="rect">
            <a:avLst/>
          </a:prstGeom>
        </p:spPr>
        <p:txBody>
          <a:bodyPr anchor="t" rtlCol="false" tIns="0" lIns="0" bIns="0" rIns="0">
            <a:spAutoFit/>
          </a:bodyPr>
          <a:lstStyle/>
          <a:p>
            <a:pPr algn="l" marL="458997" indent="-229499" lvl="1">
              <a:lnSpc>
                <a:spcPts val="3295"/>
              </a:lnSpc>
              <a:buFont typeface="Arial"/>
              <a:buChar char="•"/>
            </a:pPr>
            <a:r>
              <a:rPr lang="en-US" sz="2125">
                <a:solidFill>
                  <a:srgbClr val="000000"/>
                </a:solidFill>
                <a:latin typeface="Poppins"/>
                <a:ea typeface="Poppins"/>
                <a:cs typeface="Poppins"/>
                <a:sym typeface="Poppins"/>
              </a:rPr>
              <a:t>Kepadatan penduduk sangat berkorelasi dengan jumlah kasus DBD (ρ ≈ 0.82), sehingga wilayah padat penduduk cenderung memiliki kasus lebih banyak.</a:t>
            </a:r>
          </a:p>
          <a:p>
            <a:pPr algn="l" marL="458997" indent="-229499" lvl="1">
              <a:lnSpc>
                <a:spcPts val="3295"/>
              </a:lnSpc>
              <a:buFont typeface="Arial"/>
              <a:buChar char="•"/>
            </a:pPr>
            <a:r>
              <a:rPr lang="en-US" sz="2125">
                <a:solidFill>
                  <a:srgbClr val="000000"/>
                </a:solidFill>
                <a:latin typeface="Poppins"/>
                <a:ea typeface="Poppins"/>
                <a:cs typeface="Poppins"/>
                <a:sym typeface="Poppins"/>
              </a:rPr>
              <a:t>Hubungan kepadatan dengan incidence rate lebih lemah (ρ ≈ 0.28), menunjukkan kepadatan tidak sepenuhnya menentukan risiko per kapita.</a:t>
            </a:r>
          </a:p>
          <a:p>
            <a:pPr algn="l" marL="458997" indent="-229499" lvl="1">
              <a:lnSpc>
                <a:spcPts val="3295"/>
              </a:lnSpc>
              <a:buFont typeface="Arial"/>
              <a:buChar char="•"/>
            </a:pPr>
            <a:r>
              <a:rPr lang="en-US" sz="2125">
                <a:solidFill>
                  <a:srgbClr val="000000"/>
                </a:solidFill>
                <a:latin typeface="Poppins"/>
                <a:ea typeface="Poppins"/>
                <a:cs typeface="Poppins"/>
                <a:sym typeface="Poppins"/>
              </a:rPr>
              <a:t>Semua variabel iklim menunjukkan korelasi sangat rendah terhadap incidence rate (ρ &lt; |0.20|), sehingga iklim bukan faktor utama perbedaan risiko DBD antar provinsi.</a:t>
            </a:r>
          </a:p>
        </p:txBody>
      </p:sp>
      <p:sp>
        <p:nvSpPr>
          <p:cNvPr name="TextBox 10" id="10"/>
          <p:cNvSpPr txBox="true"/>
          <p:nvPr/>
        </p:nvSpPr>
        <p:spPr>
          <a:xfrm rot="0">
            <a:off x="1108033" y="1985818"/>
            <a:ext cx="17179967" cy="523875"/>
          </a:xfrm>
          <a:prstGeom prst="rect">
            <a:avLst/>
          </a:prstGeom>
        </p:spPr>
        <p:txBody>
          <a:bodyPr anchor="t" rtlCol="false" tIns="0" lIns="0" bIns="0" rIns="0">
            <a:spAutoFit/>
          </a:bodyPr>
          <a:lstStyle/>
          <a:p>
            <a:pPr algn="l">
              <a:lnSpc>
                <a:spcPts val="4200"/>
              </a:lnSpc>
            </a:pPr>
            <a:r>
              <a:rPr lang="en-US" b="true" sz="3000">
                <a:solidFill>
                  <a:srgbClr val="004AAD"/>
                </a:solidFill>
                <a:latin typeface="League Spartan"/>
                <a:ea typeface="League Spartan"/>
                <a:cs typeface="League Spartan"/>
                <a:sym typeface="League Spartan"/>
              </a:rPr>
              <a:t>HEATMAP MATRIKS KORELASI TAHUN 2020</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633081" y="1346863"/>
            <a:ext cx="15021838" cy="7593274"/>
            <a:chOff x="0" y="0"/>
            <a:chExt cx="3956369" cy="1999875"/>
          </a:xfrm>
        </p:grpSpPr>
        <p:sp>
          <p:nvSpPr>
            <p:cNvPr name="Freeform 4" id="4"/>
            <p:cNvSpPr/>
            <p:nvPr/>
          </p:nvSpPr>
          <p:spPr>
            <a:xfrm flipH="false" flipV="false" rot="0">
              <a:off x="0" y="0"/>
              <a:ext cx="3956369" cy="1999874"/>
            </a:xfrm>
            <a:custGeom>
              <a:avLst/>
              <a:gdLst/>
              <a:ahLst/>
              <a:cxnLst/>
              <a:rect r="r" b="b" t="t" l="l"/>
              <a:pathLst>
                <a:path h="1999874" w="3956369">
                  <a:moveTo>
                    <a:pt x="0" y="0"/>
                  </a:moveTo>
                  <a:lnTo>
                    <a:pt x="3956369" y="0"/>
                  </a:lnTo>
                  <a:lnTo>
                    <a:pt x="3956369" y="1999874"/>
                  </a:lnTo>
                  <a:lnTo>
                    <a:pt x="0" y="1999874"/>
                  </a:lnTo>
                  <a:close/>
                </a:path>
              </a:pathLst>
            </a:custGeom>
            <a:solidFill>
              <a:srgbClr val="004AAD"/>
            </a:solidFill>
          </p:spPr>
        </p:sp>
        <p:sp>
          <p:nvSpPr>
            <p:cNvPr name="TextBox 5" id="5"/>
            <p:cNvSpPr txBox="true"/>
            <p:nvPr/>
          </p:nvSpPr>
          <p:spPr>
            <a:xfrm>
              <a:off x="0" y="-47625"/>
              <a:ext cx="3956369" cy="2047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565981" y="4029075"/>
            <a:ext cx="9156038" cy="2105025"/>
          </a:xfrm>
          <a:prstGeom prst="rect">
            <a:avLst/>
          </a:prstGeom>
        </p:spPr>
        <p:txBody>
          <a:bodyPr anchor="t" rtlCol="false" tIns="0" lIns="0" bIns="0" rIns="0">
            <a:spAutoFit/>
          </a:bodyPr>
          <a:lstStyle/>
          <a:p>
            <a:pPr algn="ctr">
              <a:lnSpc>
                <a:spcPts val="8400"/>
              </a:lnSpc>
            </a:pPr>
            <a:r>
              <a:rPr lang="en-US" b="true" sz="6000">
                <a:solidFill>
                  <a:srgbClr val="FFFFFF"/>
                </a:solidFill>
                <a:latin typeface="League Spartan"/>
                <a:ea typeface="League Spartan"/>
                <a:cs typeface="League Spartan"/>
                <a:sym typeface="League Spartan"/>
              </a:rPr>
              <a:t>KESIMPULAN DAN SARAN</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5022439" y="1110596"/>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00" y="1139577"/>
            <a:ext cx="5404071"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KESIMPULAN</a:t>
            </a:r>
          </a:p>
        </p:txBody>
      </p:sp>
      <p:sp>
        <p:nvSpPr>
          <p:cNvPr name="TextBox 7" id="7"/>
          <p:cNvSpPr txBox="true"/>
          <p:nvPr/>
        </p:nvSpPr>
        <p:spPr>
          <a:xfrm rot="0">
            <a:off x="1028700" y="2169224"/>
            <a:ext cx="16834519" cy="3145766"/>
          </a:xfrm>
          <a:prstGeom prst="rect">
            <a:avLst/>
          </a:prstGeom>
        </p:spPr>
        <p:txBody>
          <a:bodyPr anchor="t" rtlCol="false" tIns="0" lIns="0" bIns="0" rIns="0">
            <a:spAutoFit/>
          </a:bodyPr>
          <a:lstStyle/>
          <a:p>
            <a:pPr algn="l">
              <a:lnSpc>
                <a:spcPts val="3536"/>
              </a:lnSpc>
              <a:spcBef>
                <a:spcPct val="0"/>
              </a:spcBef>
            </a:pPr>
            <a:r>
              <a:rPr lang="en-US" sz="2525">
                <a:solidFill>
                  <a:srgbClr val="000000"/>
                </a:solidFill>
                <a:latin typeface="Poppins"/>
                <a:ea typeface="Poppins"/>
                <a:cs typeface="Poppins"/>
                <a:sym typeface="Poppins"/>
              </a:rPr>
              <a:t>Faktor iklim (suhu, curah hujan, kelembaban) dan kepadatan penduduk tidak menunjukkan hubungan yang kuat maupun signifikan terhadap jumlah kasus maupun incidence rate DBD di tingkat provinsi pada 2019–2020. Secara keseluruhan, temuan ini mengindikasikan bahwa variasi kasus DBD antar provinsi tidak dapat dijelaskan hanya dengan faktor makro, melainkan lebih didominasi oleh faktr mikro, seperti efektivitas program intervensi kesehatan, efektivitas program pengendalian DBD, keberadaan tempat perkembangbiakan nyamuk, perilaku masyarakat, kebersihan lingkungan, dan kondisi sanitasi yang merupakan faktor penentu risiko per kapita. </a:t>
            </a:r>
          </a:p>
        </p:txBody>
      </p:sp>
      <p:sp>
        <p:nvSpPr>
          <p:cNvPr name="TextBox 8" id="8"/>
          <p:cNvSpPr txBox="true"/>
          <p:nvPr/>
        </p:nvSpPr>
        <p:spPr>
          <a:xfrm rot="0">
            <a:off x="1028700" y="5610378"/>
            <a:ext cx="5404071"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SARAN</a:t>
            </a:r>
          </a:p>
        </p:txBody>
      </p:sp>
      <p:sp>
        <p:nvSpPr>
          <p:cNvPr name="TextBox 9" id="9"/>
          <p:cNvSpPr txBox="true"/>
          <p:nvPr/>
        </p:nvSpPr>
        <p:spPr>
          <a:xfrm rot="0">
            <a:off x="1028700" y="6637593"/>
            <a:ext cx="16834519" cy="2698091"/>
          </a:xfrm>
          <a:prstGeom prst="rect">
            <a:avLst/>
          </a:prstGeom>
        </p:spPr>
        <p:txBody>
          <a:bodyPr anchor="t" rtlCol="false" tIns="0" lIns="0" bIns="0" rIns="0">
            <a:spAutoFit/>
          </a:bodyPr>
          <a:lstStyle/>
          <a:p>
            <a:pPr algn="l">
              <a:lnSpc>
                <a:spcPts val="3536"/>
              </a:lnSpc>
              <a:spcBef>
                <a:spcPct val="0"/>
              </a:spcBef>
            </a:pPr>
            <a:r>
              <a:rPr lang="en-US" sz="2525">
                <a:solidFill>
                  <a:srgbClr val="000000"/>
                </a:solidFill>
                <a:latin typeface="Poppins"/>
                <a:ea typeface="Poppins"/>
                <a:cs typeface="Poppins"/>
                <a:sym typeface="Poppins"/>
              </a:rPr>
              <a:t> Hasil penelitian tidak menemukan pengaruh signifikan dari faktor iklim maupun kepadatan penduduk, penelitian selanjutnya disarankan untuk memasukkan variabel lain yang lebih berhubungan dengan aktivitas nyamuk dan perilaku masyarakat, misalnya tingkat kebersihan lingkungan, indeks jentik, atau intensitas program pengendalian vektor (misalnya fogging dan PSN). Selain itu, disarankan menggunakan data yang lebih spesifik seperti tingkat kota/kabupaten atau kecamatan agar variasi lokal yang mungkin tersebar dapat teridentifikasi lebih jelas dan akurat. </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698500" y="3124200"/>
            <a:ext cx="5245100" cy="1332778"/>
            <a:chOff x="0" y="0"/>
            <a:chExt cx="1381426" cy="351020"/>
          </a:xfrm>
        </p:grpSpPr>
        <p:sp>
          <p:nvSpPr>
            <p:cNvPr name="Freeform 4" id="4"/>
            <p:cNvSpPr/>
            <p:nvPr/>
          </p:nvSpPr>
          <p:spPr>
            <a:xfrm flipH="false" flipV="false" rot="0">
              <a:off x="0" y="0"/>
              <a:ext cx="1381426" cy="351020"/>
            </a:xfrm>
            <a:custGeom>
              <a:avLst/>
              <a:gdLst/>
              <a:ahLst/>
              <a:cxnLst/>
              <a:rect r="r" b="b" t="t" l="l"/>
              <a:pathLst>
                <a:path h="351020" w="1381426">
                  <a:moveTo>
                    <a:pt x="75277" y="0"/>
                  </a:moveTo>
                  <a:lnTo>
                    <a:pt x="1306148" y="0"/>
                  </a:lnTo>
                  <a:cubicBezTo>
                    <a:pt x="1326113" y="0"/>
                    <a:pt x="1345260" y="7931"/>
                    <a:pt x="1359377" y="22048"/>
                  </a:cubicBezTo>
                  <a:cubicBezTo>
                    <a:pt x="1373495" y="36166"/>
                    <a:pt x="1381426" y="55313"/>
                    <a:pt x="1381426" y="75277"/>
                  </a:cubicBezTo>
                  <a:lnTo>
                    <a:pt x="1381426" y="275742"/>
                  </a:lnTo>
                  <a:cubicBezTo>
                    <a:pt x="1381426" y="295707"/>
                    <a:pt x="1373495" y="314854"/>
                    <a:pt x="1359377" y="328971"/>
                  </a:cubicBezTo>
                  <a:cubicBezTo>
                    <a:pt x="1345260" y="343089"/>
                    <a:pt x="1326113" y="351020"/>
                    <a:pt x="1306148" y="351020"/>
                  </a:cubicBezTo>
                  <a:lnTo>
                    <a:pt x="75277" y="351020"/>
                  </a:lnTo>
                  <a:cubicBezTo>
                    <a:pt x="55313" y="351020"/>
                    <a:pt x="36166" y="343089"/>
                    <a:pt x="22048" y="328971"/>
                  </a:cubicBezTo>
                  <a:cubicBezTo>
                    <a:pt x="7931" y="314854"/>
                    <a:pt x="0" y="295707"/>
                    <a:pt x="0" y="275742"/>
                  </a:cubicBezTo>
                  <a:lnTo>
                    <a:pt x="0" y="75277"/>
                  </a:lnTo>
                  <a:cubicBezTo>
                    <a:pt x="0" y="55313"/>
                    <a:pt x="7931" y="36166"/>
                    <a:pt x="22048" y="22048"/>
                  </a:cubicBezTo>
                  <a:cubicBezTo>
                    <a:pt x="36166" y="7931"/>
                    <a:pt x="55313" y="0"/>
                    <a:pt x="75277" y="0"/>
                  </a:cubicBezTo>
                  <a:close/>
                </a:path>
              </a:pathLst>
            </a:custGeom>
            <a:solidFill>
              <a:srgbClr val="004AAD"/>
            </a:solidFill>
          </p:spPr>
        </p:sp>
        <p:sp>
          <p:nvSpPr>
            <p:cNvPr name="TextBox 5" id="5"/>
            <p:cNvSpPr txBox="true"/>
            <p:nvPr/>
          </p:nvSpPr>
          <p:spPr>
            <a:xfrm>
              <a:off x="0" y="-47625"/>
              <a:ext cx="1381426" cy="3986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3741400" y="3124200"/>
            <a:ext cx="5118100" cy="1332778"/>
            <a:chOff x="0" y="0"/>
            <a:chExt cx="1347977" cy="351020"/>
          </a:xfrm>
        </p:grpSpPr>
        <p:sp>
          <p:nvSpPr>
            <p:cNvPr name="Freeform 7" id="7"/>
            <p:cNvSpPr/>
            <p:nvPr/>
          </p:nvSpPr>
          <p:spPr>
            <a:xfrm flipH="false" flipV="false" rot="0">
              <a:off x="0" y="0"/>
              <a:ext cx="1347977" cy="351020"/>
            </a:xfrm>
            <a:custGeom>
              <a:avLst/>
              <a:gdLst/>
              <a:ahLst/>
              <a:cxnLst/>
              <a:rect r="r" b="b" t="t" l="l"/>
              <a:pathLst>
                <a:path h="351020" w="1347977">
                  <a:moveTo>
                    <a:pt x="77145" y="0"/>
                  </a:moveTo>
                  <a:lnTo>
                    <a:pt x="1270832" y="0"/>
                  </a:lnTo>
                  <a:cubicBezTo>
                    <a:pt x="1291292" y="0"/>
                    <a:pt x="1310914" y="8128"/>
                    <a:pt x="1325382" y="22595"/>
                  </a:cubicBezTo>
                  <a:cubicBezTo>
                    <a:pt x="1339849" y="37063"/>
                    <a:pt x="1347977" y="56685"/>
                    <a:pt x="1347977" y="77145"/>
                  </a:cubicBezTo>
                  <a:lnTo>
                    <a:pt x="1347977" y="273874"/>
                  </a:lnTo>
                  <a:cubicBezTo>
                    <a:pt x="1347977" y="316480"/>
                    <a:pt x="1313438" y="351020"/>
                    <a:pt x="1270832" y="351020"/>
                  </a:cubicBezTo>
                  <a:lnTo>
                    <a:pt x="77145" y="351020"/>
                  </a:lnTo>
                  <a:cubicBezTo>
                    <a:pt x="34539" y="351020"/>
                    <a:pt x="0" y="316480"/>
                    <a:pt x="0" y="273874"/>
                  </a:cubicBezTo>
                  <a:lnTo>
                    <a:pt x="0" y="77145"/>
                  </a:lnTo>
                  <a:cubicBezTo>
                    <a:pt x="0" y="34539"/>
                    <a:pt x="34539" y="0"/>
                    <a:pt x="77145" y="0"/>
                  </a:cubicBezTo>
                  <a:close/>
                </a:path>
              </a:pathLst>
            </a:custGeom>
            <a:solidFill>
              <a:srgbClr val="004AAD"/>
            </a:solidFill>
          </p:spPr>
        </p:sp>
        <p:sp>
          <p:nvSpPr>
            <p:cNvPr name="TextBox 8" id="8"/>
            <p:cNvSpPr txBox="true"/>
            <p:nvPr/>
          </p:nvSpPr>
          <p:spPr>
            <a:xfrm>
              <a:off x="0" y="-47625"/>
              <a:ext cx="1347977" cy="39864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933297" y="3191597"/>
            <a:ext cx="8421405" cy="1265381"/>
          </a:xfrm>
          <a:prstGeom prst="rect">
            <a:avLst/>
          </a:prstGeom>
        </p:spPr>
        <p:txBody>
          <a:bodyPr anchor="t" rtlCol="false" tIns="0" lIns="0" bIns="0" rIns="0">
            <a:spAutoFit/>
          </a:bodyPr>
          <a:lstStyle/>
          <a:p>
            <a:pPr algn="ctr">
              <a:lnSpc>
                <a:spcPts val="10334"/>
              </a:lnSpc>
            </a:pPr>
            <a:r>
              <a:rPr lang="en-US" b="true" sz="7382">
                <a:solidFill>
                  <a:srgbClr val="004AAD"/>
                </a:solidFill>
                <a:latin typeface="League Spartan"/>
                <a:ea typeface="League Spartan"/>
                <a:cs typeface="League Spartan"/>
                <a:sym typeface="League Spartan"/>
              </a:rPr>
              <a:t>THANK YOU</a:t>
            </a:r>
          </a:p>
        </p:txBody>
      </p:sp>
      <p:grpSp>
        <p:nvGrpSpPr>
          <p:cNvPr name="Group 10" id="10"/>
          <p:cNvGrpSpPr/>
          <p:nvPr/>
        </p:nvGrpSpPr>
        <p:grpSpPr>
          <a:xfrm rot="0">
            <a:off x="5873445" y="6838883"/>
            <a:ext cx="6541109" cy="1169183"/>
            <a:chOff x="0" y="0"/>
            <a:chExt cx="1722761" cy="307933"/>
          </a:xfrm>
        </p:grpSpPr>
        <p:sp>
          <p:nvSpPr>
            <p:cNvPr name="Freeform 11" id="11"/>
            <p:cNvSpPr/>
            <p:nvPr/>
          </p:nvSpPr>
          <p:spPr>
            <a:xfrm flipH="false" flipV="false" rot="0">
              <a:off x="0" y="0"/>
              <a:ext cx="1722761" cy="307933"/>
            </a:xfrm>
            <a:custGeom>
              <a:avLst/>
              <a:gdLst/>
              <a:ahLst/>
              <a:cxnLst/>
              <a:rect r="r" b="b" t="t" l="l"/>
              <a:pathLst>
                <a:path h="307933" w="1722761">
                  <a:moveTo>
                    <a:pt x="60363" y="0"/>
                  </a:moveTo>
                  <a:lnTo>
                    <a:pt x="1662399" y="0"/>
                  </a:lnTo>
                  <a:cubicBezTo>
                    <a:pt x="1678408" y="0"/>
                    <a:pt x="1693761" y="6360"/>
                    <a:pt x="1705082" y="17680"/>
                  </a:cubicBezTo>
                  <a:cubicBezTo>
                    <a:pt x="1716402" y="29000"/>
                    <a:pt x="1722761" y="44353"/>
                    <a:pt x="1722761" y="60363"/>
                  </a:cubicBezTo>
                  <a:lnTo>
                    <a:pt x="1722761" y="247570"/>
                  </a:lnTo>
                  <a:cubicBezTo>
                    <a:pt x="1722761" y="280908"/>
                    <a:pt x="1695736" y="307933"/>
                    <a:pt x="1662399" y="307933"/>
                  </a:cubicBezTo>
                  <a:lnTo>
                    <a:pt x="60363" y="307933"/>
                  </a:lnTo>
                  <a:cubicBezTo>
                    <a:pt x="27025" y="307933"/>
                    <a:pt x="0" y="280908"/>
                    <a:pt x="0" y="247570"/>
                  </a:cubicBezTo>
                  <a:lnTo>
                    <a:pt x="0" y="60363"/>
                  </a:lnTo>
                  <a:cubicBezTo>
                    <a:pt x="0" y="27025"/>
                    <a:pt x="27025" y="0"/>
                    <a:pt x="60363" y="0"/>
                  </a:cubicBezTo>
                  <a:close/>
                </a:path>
              </a:pathLst>
            </a:custGeom>
            <a:solidFill>
              <a:srgbClr val="004AAD"/>
            </a:solidFill>
          </p:spPr>
        </p:sp>
        <p:sp>
          <p:nvSpPr>
            <p:cNvPr name="TextBox 12" id="12"/>
            <p:cNvSpPr txBox="true"/>
            <p:nvPr/>
          </p:nvSpPr>
          <p:spPr>
            <a:xfrm>
              <a:off x="0" y="-57150"/>
              <a:ext cx="1722761" cy="365083"/>
            </a:xfrm>
            <a:prstGeom prst="rect">
              <a:avLst/>
            </a:prstGeom>
          </p:spPr>
          <p:txBody>
            <a:bodyPr anchor="ctr" rtlCol="false" tIns="50800" lIns="50800" bIns="50800" rIns="50800"/>
            <a:lstStyle/>
            <a:p>
              <a:pPr algn="ctr">
                <a:lnSpc>
                  <a:spcPts val="3219"/>
                </a:lnSpc>
              </a:pPr>
              <a:r>
                <a:rPr lang="en-US" sz="2299">
                  <a:solidFill>
                    <a:srgbClr val="FFFFFF"/>
                  </a:solidFill>
                  <a:latin typeface="Archivo Black"/>
                  <a:ea typeface="Archivo Black"/>
                  <a:cs typeface="Archivo Black"/>
                  <a:sym typeface="Archivo Black"/>
                </a:rPr>
                <a:t>KELOMPOK 9 - 2024 C</a:t>
              </a:r>
            </a:p>
            <a:p>
              <a:pPr algn="ctr">
                <a:lnSpc>
                  <a:spcPts val="2659"/>
                </a:lnSpc>
              </a:pPr>
              <a:r>
                <a:rPr lang="en-US" sz="1899">
                  <a:solidFill>
                    <a:srgbClr val="FFFFFF"/>
                  </a:solidFill>
                  <a:latin typeface="Archivo Black"/>
                  <a:ea typeface="Archivo Black"/>
                  <a:cs typeface="Archivo Black"/>
                  <a:sym typeface="Archivo Black"/>
                </a:rPr>
                <a:t>LAILI FADHILA F.Z. &amp; SITI FADILAH N.</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0" y="0"/>
            <a:ext cx="12053155" cy="10287000"/>
            <a:chOff x="0" y="0"/>
            <a:chExt cx="3174494" cy="2709333"/>
          </a:xfrm>
        </p:grpSpPr>
        <p:sp>
          <p:nvSpPr>
            <p:cNvPr name="Freeform 4" id="4"/>
            <p:cNvSpPr/>
            <p:nvPr/>
          </p:nvSpPr>
          <p:spPr>
            <a:xfrm flipH="false" flipV="false" rot="0">
              <a:off x="0" y="0"/>
              <a:ext cx="3174494" cy="2709333"/>
            </a:xfrm>
            <a:custGeom>
              <a:avLst/>
              <a:gdLst/>
              <a:ahLst/>
              <a:cxnLst/>
              <a:rect r="r" b="b" t="t" l="l"/>
              <a:pathLst>
                <a:path h="2709333" w="3174494">
                  <a:moveTo>
                    <a:pt x="0" y="0"/>
                  </a:moveTo>
                  <a:lnTo>
                    <a:pt x="3174494" y="0"/>
                  </a:lnTo>
                  <a:lnTo>
                    <a:pt x="3174494" y="2709333"/>
                  </a:lnTo>
                  <a:lnTo>
                    <a:pt x="0" y="2709333"/>
                  </a:lnTo>
                  <a:close/>
                </a:path>
              </a:pathLst>
            </a:custGeom>
            <a:solidFill>
              <a:srgbClr val="004AAD"/>
            </a:solidFill>
          </p:spPr>
        </p:sp>
        <p:sp>
          <p:nvSpPr>
            <p:cNvPr name="TextBox 5" id="5"/>
            <p:cNvSpPr txBox="true"/>
            <p:nvPr/>
          </p:nvSpPr>
          <p:spPr>
            <a:xfrm>
              <a:off x="0" y="-47625"/>
              <a:ext cx="3174494" cy="2756958"/>
            </a:xfrm>
            <a:prstGeom prst="rect">
              <a:avLst/>
            </a:prstGeom>
          </p:spPr>
          <p:txBody>
            <a:bodyPr anchor="ctr" rtlCol="false" tIns="50800" lIns="50800" bIns="50800" rIns="50800"/>
            <a:lstStyle/>
            <a:p>
              <a:pPr algn="ctr">
                <a:lnSpc>
                  <a:spcPts val="2659"/>
                </a:lnSpc>
              </a:pPr>
            </a:p>
          </p:txBody>
        </p:sp>
      </p:grpSp>
      <p:grpSp>
        <p:nvGrpSpPr>
          <p:cNvPr name="Group 6" id="6"/>
          <p:cNvGrpSpPr>
            <a:grpSpLocks noChangeAspect="true"/>
          </p:cNvGrpSpPr>
          <p:nvPr/>
        </p:nvGrpSpPr>
        <p:grpSpPr>
          <a:xfrm rot="0">
            <a:off x="12862577" y="2215264"/>
            <a:ext cx="4857773" cy="6528106"/>
            <a:chOff x="0" y="0"/>
            <a:chExt cx="3663950" cy="4923790"/>
          </a:xfrm>
        </p:grpSpPr>
        <p:sp>
          <p:nvSpPr>
            <p:cNvPr name="Freeform 7" id="7"/>
            <p:cNvSpPr/>
            <p:nvPr/>
          </p:nvSpPr>
          <p:spPr>
            <a:xfrm flipH="false" flipV="false" rot="0">
              <a:off x="31750" y="31750"/>
              <a:ext cx="3600450" cy="4859020"/>
            </a:xfrm>
            <a:custGeom>
              <a:avLst/>
              <a:gdLst/>
              <a:ahLst/>
              <a:cxnLst/>
              <a:rect r="r" b="b" t="t" l="l"/>
              <a:pathLst>
                <a:path h="4859020" w="360045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3"/>
              <a:stretch>
                <a:fillRect l="-51124" t="0" r="-51124" b="0"/>
              </a:stretch>
            </a:blipFill>
          </p:spPr>
        </p:sp>
        <p:sp>
          <p:nvSpPr>
            <p:cNvPr name="Freeform 8" id="8"/>
            <p:cNvSpPr/>
            <p:nvPr/>
          </p:nvSpPr>
          <p:spPr>
            <a:xfrm flipH="false" flipV="false" rot="0">
              <a:off x="0" y="0"/>
              <a:ext cx="3662687" cy="4923790"/>
            </a:xfrm>
            <a:custGeom>
              <a:avLst/>
              <a:gdLst/>
              <a:ahLst/>
              <a:cxnLst/>
              <a:rect r="r" b="b" t="t" l="l"/>
              <a:pathLst>
                <a:path h="4923790" w="3662687">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004AAD"/>
            </a:solidFill>
          </p:spPr>
        </p:sp>
      </p:grpSp>
      <p:sp>
        <p:nvSpPr>
          <p:cNvPr name="TextBox 9" id="9"/>
          <p:cNvSpPr txBox="true"/>
          <p:nvPr/>
        </p:nvSpPr>
        <p:spPr>
          <a:xfrm rot="0">
            <a:off x="675343" y="600729"/>
            <a:ext cx="6183676" cy="770217"/>
          </a:xfrm>
          <a:prstGeom prst="rect">
            <a:avLst/>
          </a:prstGeom>
        </p:spPr>
        <p:txBody>
          <a:bodyPr anchor="t" rtlCol="false" tIns="0" lIns="0" bIns="0" rIns="0">
            <a:spAutoFit/>
          </a:bodyPr>
          <a:lstStyle/>
          <a:p>
            <a:pPr algn="l">
              <a:lnSpc>
                <a:spcPts val="6372"/>
              </a:lnSpc>
            </a:pPr>
            <a:r>
              <a:rPr lang="en-US" b="true" sz="4551">
                <a:solidFill>
                  <a:srgbClr val="FFFFFF"/>
                </a:solidFill>
                <a:latin typeface="Roboto Bold"/>
                <a:ea typeface="Roboto Bold"/>
                <a:cs typeface="Roboto Bold"/>
                <a:sym typeface="Roboto Bold"/>
              </a:rPr>
              <a:t>LATAR BELAKANG</a:t>
            </a:r>
          </a:p>
        </p:txBody>
      </p:sp>
      <p:sp>
        <p:nvSpPr>
          <p:cNvPr name="TextBox 10" id="10"/>
          <p:cNvSpPr txBox="true"/>
          <p:nvPr/>
        </p:nvSpPr>
        <p:spPr>
          <a:xfrm rot="0">
            <a:off x="1028700" y="2158114"/>
            <a:ext cx="9790144" cy="6689700"/>
          </a:xfrm>
          <a:prstGeom prst="rect">
            <a:avLst/>
          </a:prstGeom>
        </p:spPr>
        <p:txBody>
          <a:bodyPr anchor="t" rtlCol="false" tIns="0" lIns="0" bIns="0" rIns="0">
            <a:spAutoFit/>
          </a:bodyPr>
          <a:lstStyle/>
          <a:p>
            <a:pPr algn="l">
              <a:lnSpc>
                <a:spcPts val="2976"/>
              </a:lnSpc>
            </a:pPr>
            <a:r>
              <a:rPr lang="en-US" sz="2125">
                <a:solidFill>
                  <a:srgbClr val="FFFFFF"/>
                </a:solidFill>
                <a:latin typeface="Poppins"/>
                <a:ea typeface="Poppins"/>
                <a:cs typeface="Poppins"/>
                <a:sym typeface="Poppins"/>
              </a:rPr>
              <a:t> Deman  Berdarah  Dengue (DBD)  adalah  salah  satu   penyakit   menular  yang  masih   menjadi   masalah  di Indonesia.  kasus  DBD pada  tahun  2019  tercatat   lebih   dari  138.000  kasus  dan  tersebar   hampir  di  seluruh   provinsi .  Sedangkan , pada 2020  jumlah   kasus   turun   menjadi  95.994  kasus . </a:t>
            </a:r>
          </a:p>
          <a:p>
            <a:pPr algn="l">
              <a:lnSpc>
                <a:spcPts val="2976"/>
              </a:lnSpc>
            </a:pPr>
          </a:p>
          <a:p>
            <a:pPr algn="l">
              <a:lnSpc>
                <a:spcPts val="2976"/>
              </a:lnSpc>
            </a:pPr>
            <a:r>
              <a:rPr lang="en-US" sz="2125">
                <a:solidFill>
                  <a:srgbClr val="FFFFFF"/>
                </a:solidFill>
                <a:latin typeface="Poppins"/>
                <a:ea typeface="Poppins"/>
                <a:cs typeface="Poppins"/>
                <a:sym typeface="Poppins"/>
              </a:rPr>
              <a:t> Faktor lain  seperti   kepadatan   penduduk  juga  menjadi   risiko   penting   dalam   penyebaran  DBD.  Semakin   tinggi   kepadatan   penduduk   akan   lebih   banyak   terjadi   interaksi   manusia  yang  menyebabkan   risiko   penularan   lebih   tinggi .</a:t>
            </a:r>
          </a:p>
          <a:p>
            <a:pPr algn="l">
              <a:lnSpc>
                <a:spcPts val="2976"/>
              </a:lnSpc>
            </a:pPr>
          </a:p>
          <a:p>
            <a:pPr algn="l">
              <a:lnSpc>
                <a:spcPts val="2976"/>
              </a:lnSpc>
            </a:pPr>
            <a:r>
              <a:rPr lang="en-US" sz="2125">
                <a:solidFill>
                  <a:srgbClr val="FFFFFF"/>
                </a:solidFill>
                <a:latin typeface="Poppins"/>
                <a:ea typeface="Poppins"/>
                <a:cs typeface="Poppins"/>
                <a:sym typeface="Poppins"/>
              </a:rPr>
              <a:t> Faktor  iklim   seperti   suhu ,  curah   hujan , dan  kelembapan   memengaruhi   kecepatan   berkembang   biak   nyamuk  Aedes dan  menyebabkan  juga  terjadi   kecepatan   penyebaran  virus dengue.</a:t>
            </a:r>
          </a:p>
          <a:p>
            <a:pPr algn="l">
              <a:lnSpc>
                <a:spcPts val="2976"/>
              </a:lnSpc>
            </a:pPr>
          </a:p>
          <a:p>
            <a:pPr algn="l">
              <a:lnSpc>
                <a:spcPts val="2976"/>
              </a:lnSpc>
              <a:spcBef>
                <a:spcPct val="0"/>
              </a:spcBef>
            </a:pPr>
            <a:r>
              <a:rPr lang="en-US" sz="2125">
                <a:solidFill>
                  <a:srgbClr val="FFFFFF"/>
                </a:solidFill>
                <a:latin typeface="Poppins"/>
                <a:ea typeface="Poppins"/>
                <a:cs typeface="Poppins"/>
                <a:sym typeface="Poppins"/>
              </a:rPr>
              <a:t> Berdasarkan   beberapa   faktor   tersebut , kami  memutuskan   untuk   menganalisis   mengenai   pengaruh   faktor   iklim  dan  kepadatan   penduduk   terhadap   kasus  DBD  menurut   provinsi   tahun  2019-2020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1917568" y="0"/>
            <a:ext cx="6379957" cy="10287000"/>
            <a:chOff x="0" y="0"/>
            <a:chExt cx="1680318" cy="2709333"/>
          </a:xfrm>
        </p:grpSpPr>
        <p:sp>
          <p:nvSpPr>
            <p:cNvPr name="Freeform 4" id="4"/>
            <p:cNvSpPr/>
            <p:nvPr/>
          </p:nvSpPr>
          <p:spPr>
            <a:xfrm flipH="false" flipV="false" rot="0">
              <a:off x="0" y="0"/>
              <a:ext cx="1680318" cy="2709333"/>
            </a:xfrm>
            <a:custGeom>
              <a:avLst/>
              <a:gdLst/>
              <a:ahLst/>
              <a:cxnLst/>
              <a:rect r="r" b="b" t="t" l="l"/>
              <a:pathLst>
                <a:path h="2709333" w="1680318">
                  <a:moveTo>
                    <a:pt x="0" y="0"/>
                  </a:moveTo>
                  <a:lnTo>
                    <a:pt x="1680318" y="0"/>
                  </a:lnTo>
                  <a:lnTo>
                    <a:pt x="1680318" y="2709333"/>
                  </a:lnTo>
                  <a:lnTo>
                    <a:pt x="0" y="2709333"/>
                  </a:lnTo>
                  <a:close/>
                </a:path>
              </a:pathLst>
            </a:custGeom>
            <a:solidFill>
              <a:srgbClr val="004AAD"/>
            </a:solidFill>
          </p:spPr>
        </p:sp>
        <p:sp>
          <p:nvSpPr>
            <p:cNvPr name="TextBox 5" id="5"/>
            <p:cNvSpPr txBox="true"/>
            <p:nvPr/>
          </p:nvSpPr>
          <p:spPr>
            <a:xfrm>
              <a:off x="0" y="-47625"/>
              <a:ext cx="1680318" cy="275695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640583" y="1606753"/>
            <a:ext cx="1868266" cy="1868266"/>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0640583" y="3732193"/>
            <a:ext cx="1868266" cy="1868266"/>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0640583" y="5761234"/>
            <a:ext cx="1868266" cy="186826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14" id="14"/>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970541" y="2006345"/>
            <a:ext cx="1601933" cy="6466659"/>
            <a:chOff x="0" y="0"/>
            <a:chExt cx="421908" cy="1703153"/>
          </a:xfrm>
        </p:grpSpPr>
        <p:sp>
          <p:nvSpPr>
            <p:cNvPr name="Freeform 16" id="16"/>
            <p:cNvSpPr/>
            <p:nvPr/>
          </p:nvSpPr>
          <p:spPr>
            <a:xfrm flipH="false" flipV="false" rot="0">
              <a:off x="0" y="0"/>
              <a:ext cx="421908" cy="1703153"/>
            </a:xfrm>
            <a:custGeom>
              <a:avLst/>
              <a:gdLst/>
              <a:ahLst/>
              <a:cxnLst/>
              <a:rect r="r" b="b" t="t" l="l"/>
              <a:pathLst>
                <a:path h="1703153" w="421908">
                  <a:moveTo>
                    <a:pt x="210954" y="0"/>
                  </a:moveTo>
                  <a:lnTo>
                    <a:pt x="210954" y="0"/>
                  </a:lnTo>
                  <a:cubicBezTo>
                    <a:pt x="266903" y="0"/>
                    <a:pt x="320560" y="22225"/>
                    <a:pt x="360121" y="61787"/>
                  </a:cubicBezTo>
                  <a:cubicBezTo>
                    <a:pt x="399683" y="101349"/>
                    <a:pt x="421908" y="155006"/>
                    <a:pt x="421908" y="210954"/>
                  </a:cubicBezTo>
                  <a:lnTo>
                    <a:pt x="421908" y="1492199"/>
                  </a:lnTo>
                  <a:cubicBezTo>
                    <a:pt x="421908" y="1548147"/>
                    <a:pt x="399683" y="1601804"/>
                    <a:pt x="360121" y="1641366"/>
                  </a:cubicBezTo>
                  <a:cubicBezTo>
                    <a:pt x="320560" y="1680928"/>
                    <a:pt x="266903" y="1703153"/>
                    <a:pt x="210954" y="1703153"/>
                  </a:cubicBezTo>
                  <a:lnTo>
                    <a:pt x="210954" y="1703153"/>
                  </a:lnTo>
                  <a:cubicBezTo>
                    <a:pt x="155006" y="1703153"/>
                    <a:pt x="101349" y="1680928"/>
                    <a:pt x="61787" y="1641366"/>
                  </a:cubicBezTo>
                  <a:cubicBezTo>
                    <a:pt x="22225" y="1601804"/>
                    <a:pt x="0" y="1548147"/>
                    <a:pt x="0" y="1492199"/>
                  </a:cubicBezTo>
                  <a:lnTo>
                    <a:pt x="0" y="210954"/>
                  </a:lnTo>
                  <a:cubicBezTo>
                    <a:pt x="0" y="155006"/>
                    <a:pt x="22225" y="101349"/>
                    <a:pt x="61787" y="61787"/>
                  </a:cubicBezTo>
                  <a:cubicBezTo>
                    <a:pt x="101349" y="22225"/>
                    <a:pt x="155006" y="0"/>
                    <a:pt x="210954" y="0"/>
                  </a:cubicBezTo>
                  <a:close/>
                </a:path>
              </a:pathLst>
            </a:custGeom>
            <a:solidFill>
              <a:srgbClr val="004AAD"/>
            </a:solidFill>
          </p:spPr>
        </p:sp>
        <p:sp>
          <p:nvSpPr>
            <p:cNvPr name="TextBox 17" id="17"/>
            <p:cNvSpPr txBox="true"/>
            <p:nvPr/>
          </p:nvSpPr>
          <p:spPr>
            <a:xfrm>
              <a:off x="0" y="-47625"/>
              <a:ext cx="421908" cy="1750778"/>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1908043" y="914400"/>
            <a:ext cx="5508835" cy="770217"/>
          </a:xfrm>
          <a:prstGeom prst="rect">
            <a:avLst/>
          </a:prstGeom>
        </p:spPr>
        <p:txBody>
          <a:bodyPr anchor="t" rtlCol="false" tIns="0" lIns="0" bIns="0" rIns="0">
            <a:spAutoFit/>
          </a:bodyPr>
          <a:lstStyle/>
          <a:p>
            <a:pPr algn="r">
              <a:lnSpc>
                <a:spcPts val="6372"/>
              </a:lnSpc>
            </a:pPr>
            <a:r>
              <a:rPr lang="en-US" sz="4551">
                <a:solidFill>
                  <a:srgbClr val="FFFFFF"/>
                </a:solidFill>
                <a:latin typeface="Roboto"/>
                <a:ea typeface="Roboto"/>
                <a:cs typeface="Roboto"/>
                <a:sym typeface="Roboto"/>
              </a:rPr>
              <a:t>RUMUSAN</a:t>
            </a:r>
          </a:p>
        </p:txBody>
      </p:sp>
      <p:sp>
        <p:nvSpPr>
          <p:cNvPr name="TextBox 19" id="19"/>
          <p:cNvSpPr txBox="true"/>
          <p:nvPr/>
        </p:nvSpPr>
        <p:spPr>
          <a:xfrm rot="0">
            <a:off x="13173498" y="1744684"/>
            <a:ext cx="4243380" cy="794805"/>
          </a:xfrm>
          <a:prstGeom prst="rect">
            <a:avLst/>
          </a:prstGeom>
        </p:spPr>
        <p:txBody>
          <a:bodyPr anchor="t" rtlCol="false" tIns="0" lIns="0" bIns="0" rIns="0">
            <a:spAutoFit/>
          </a:bodyPr>
          <a:lstStyle/>
          <a:p>
            <a:pPr algn="r">
              <a:lnSpc>
                <a:spcPts val="6591"/>
              </a:lnSpc>
            </a:pPr>
            <a:r>
              <a:rPr lang="en-US" b="true" sz="4708">
                <a:solidFill>
                  <a:srgbClr val="FFFFFF"/>
                </a:solidFill>
                <a:latin typeface="League Spartan"/>
                <a:ea typeface="League Spartan"/>
                <a:cs typeface="League Spartan"/>
                <a:sym typeface="League Spartan"/>
              </a:rPr>
              <a:t>MASALAH</a:t>
            </a:r>
          </a:p>
        </p:txBody>
      </p:sp>
      <p:sp>
        <p:nvSpPr>
          <p:cNvPr name="TextBox 20" id="20"/>
          <p:cNvSpPr txBox="true"/>
          <p:nvPr/>
        </p:nvSpPr>
        <p:spPr>
          <a:xfrm rot="0">
            <a:off x="10755298" y="1901472"/>
            <a:ext cx="1638836" cy="1335977"/>
          </a:xfrm>
          <a:prstGeom prst="rect">
            <a:avLst/>
          </a:prstGeom>
        </p:spPr>
        <p:txBody>
          <a:bodyPr anchor="t" rtlCol="false" tIns="0" lIns="0" bIns="0" rIns="0">
            <a:spAutoFit/>
          </a:bodyPr>
          <a:lstStyle/>
          <a:p>
            <a:pPr algn="ctr">
              <a:lnSpc>
                <a:spcPts val="11002"/>
              </a:lnSpc>
            </a:pPr>
            <a:r>
              <a:rPr lang="en-US" sz="7859">
                <a:solidFill>
                  <a:srgbClr val="000000"/>
                </a:solidFill>
                <a:latin typeface="League Spartan"/>
                <a:ea typeface="League Spartan"/>
                <a:cs typeface="League Spartan"/>
                <a:sym typeface="League Spartan"/>
              </a:rPr>
              <a:t>1</a:t>
            </a:r>
          </a:p>
        </p:txBody>
      </p:sp>
      <p:sp>
        <p:nvSpPr>
          <p:cNvPr name="TextBox 21" id="21"/>
          <p:cNvSpPr txBox="true"/>
          <p:nvPr/>
        </p:nvSpPr>
        <p:spPr>
          <a:xfrm rot="0">
            <a:off x="10755298" y="4017388"/>
            <a:ext cx="1638836" cy="1335977"/>
          </a:xfrm>
          <a:prstGeom prst="rect">
            <a:avLst/>
          </a:prstGeom>
        </p:spPr>
        <p:txBody>
          <a:bodyPr anchor="t" rtlCol="false" tIns="0" lIns="0" bIns="0" rIns="0">
            <a:spAutoFit/>
          </a:bodyPr>
          <a:lstStyle/>
          <a:p>
            <a:pPr algn="ctr">
              <a:lnSpc>
                <a:spcPts val="11002"/>
              </a:lnSpc>
            </a:pPr>
            <a:r>
              <a:rPr lang="en-US" b="true" sz="7859">
                <a:solidFill>
                  <a:srgbClr val="000000"/>
                </a:solidFill>
                <a:latin typeface="League Spartan"/>
                <a:ea typeface="League Spartan"/>
                <a:cs typeface="League Spartan"/>
                <a:sym typeface="League Spartan"/>
              </a:rPr>
              <a:t>2</a:t>
            </a:r>
          </a:p>
        </p:txBody>
      </p:sp>
      <p:sp>
        <p:nvSpPr>
          <p:cNvPr name="TextBox 22" id="22"/>
          <p:cNvSpPr txBox="true"/>
          <p:nvPr/>
        </p:nvSpPr>
        <p:spPr>
          <a:xfrm rot="0">
            <a:off x="10755298" y="6046984"/>
            <a:ext cx="1638836" cy="1335977"/>
          </a:xfrm>
          <a:prstGeom prst="rect">
            <a:avLst/>
          </a:prstGeom>
        </p:spPr>
        <p:txBody>
          <a:bodyPr anchor="t" rtlCol="false" tIns="0" lIns="0" bIns="0" rIns="0">
            <a:spAutoFit/>
          </a:bodyPr>
          <a:lstStyle/>
          <a:p>
            <a:pPr algn="ctr">
              <a:lnSpc>
                <a:spcPts val="11002"/>
              </a:lnSpc>
            </a:pPr>
            <a:r>
              <a:rPr lang="en-US" sz="7859">
                <a:solidFill>
                  <a:srgbClr val="000000"/>
                </a:solidFill>
                <a:latin typeface="League Spartan"/>
                <a:ea typeface="League Spartan"/>
                <a:cs typeface="League Spartan"/>
                <a:sym typeface="League Spartan"/>
              </a:rPr>
              <a:t>3</a:t>
            </a:r>
          </a:p>
        </p:txBody>
      </p:sp>
      <p:sp>
        <p:nvSpPr>
          <p:cNvPr name="TextBox 23" id="23"/>
          <p:cNvSpPr txBox="true"/>
          <p:nvPr/>
        </p:nvSpPr>
        <p:spPr>
          <a:xfrm rot="0">
            <a:off x="1303121" y="1665402"/>
            <a:ext cx="8238912" cy="1684293"/>
          </a:xfrm>
          <a:prstGeom prst="rect">
            <a:avLst/>
          </a:prstGeom>
        </p:spPr>
        <p:txBody>
          <a:bodyPr anchor="t" rtlCol="false" tIns="0" lIns="0" bIns="0" rIns="0">
            <a:spAutoFit/>
          </a:bodyPr>
          <a:lstStyle/>
          <a:p>
            <a:pPr algn="r">
              <a:lnSpc>
                <a:spcPts val="3359"/>
              </a:lnSpc>
            </a:pPr>
            <a:r>
              <a:rPr lang="en-US" sz="2399">
                <a:solidFill>
                  <a:srgbClr val="000000"/>
                </a:solidFill>
                <a:latin typeface="Poppins"/>
                <a:ea typeface="Poppins"/>
                <a:cs typeface="Poppins"/>
                <a:sym typeface="Poppins"/>
              </a:rPr>
              <a:t>. Bagaimana proses pengambilan dan integrasi data iklim, kepadatan penduduk, dan </a:t>
            </a:r>
          </a:p>
          <a:p>
            <a:pPr algn="r">
              <a:lnSpc>
                <a:spcPts val="3359"/>
              </a:lnSpc>
            </a:pPr>
            <a:r>
              <a:rPr lang="en-US" sz="2399">
                <a:solidFill>
                  <a:srgbClr val="000000"/>
                </a:solidFill>
                <a:latin typeface="Poppins"/>
                <a:ea typeface="Poppins"/>
                <a:cs typeface="Poppins"/>
                <a:sym typeface="Poppins"/>
              </a:rPr>
              <a:t>kasus DBD dari tiga sumber berbeda?</a:t>
            </a:r>
          </a:p>
          <a:p>
            <a:pPr algn="r">
              <a:lnSpc>
                <a:spcPts val="3359"/>
              </a:lnSpc>
              <a:spcBef>
                <a:spcPct val="0"/>
              </a:spcBef>
            </a:pPr>
            <a:r>
              <a:rPr lang="en-US" sz="2399">
                <a:solidFill>
                  <a:srgbClr val="000000"/>
                </a:solidFill>
                <a:latin typeface="Poppins"/>
                <a:ea typeface="Poppins"/>
                <a:cs typeface="Poppins"/>
                <a:sym typeface="Poppins"/>
              </a:rPr>
              <a:t> </a:t>
            </a:r>
          </a:p>
        </p:txBody>
      </p:sp>
      <p:sp>
        <p:nvSpPr>
          <p:cNvPr name="TextBox 24" id="24"/>
          <p:cNvSpPr txBox="true"/>
          <p:nvPr/>
        </p:nvSpPr>
        <p:spPr>
          <a:xfrm rot="0">
            <a:off x="1687195" y="3974622"/>
            <a:ext cx="7854837" cy="1684293"/>
          </a:xfrm>
          <a:prstGeom prst="rect">
            <a:avLst/>
          </a:prstGeom>
        </p:spPr>
        <p:txBody>
          <a:bodyPr anchor="t" rtlCol="false" tIns="0" lIns="0" bIns="0" rIns="0">
            <a:spAutoFit/>
          </a:bodyPr>
          <a:lstStyle/>
          <a:p>
            <a:pPr algn="r">
              <a:lnSpc>
                <a:spcPts val="3359"/>
              </a:lnSpc>
            </a:pPr>
            <a:r>
              <a:rPr lang="en-US" sz="2399">
                <a:solidFill>
                  <a:srgbClr val="000000"/>
                </a:solidFill>
                <a:latin typeface="Poppins"/>
                <a:ea typeface="Poppins"/>
                <a:cs typeface="Poppins"/>
                <a:sym typeface="Poppins"/>
              </a:rPr>
              <a:t>Bagaimana proses pembersihan (cleaning) yang diperlukan agar ketiga dataset dapat </a:t>
            </a:r>
          </a:p>
          <a:p>
            <a:pPr algn="r">
              <a:lnSpc>
                <a:spcPts val="3359"/>
              </a:lnSpc>
            </a:pPr>
            <a:r>
              <a:rPr lang="en-US" sz="2399">
                <a:solidFill>
                  <a:srgbClr val="000000"/>
                </a:solidFill>
                <a:latin typeface="Poppins"/>
                <a:ea typeface="Poppins"/>
                <a:cs typeface="Poppins"/>
                <a:sym typeface="Poppins"/>
              </a:rPr>
              <a:t>dianalisis bersama?</a:t>
            </a:r>
          </a:p>
          <a:p>
            <a:pPr algn="r">
              <a:lnSpc>
                <a:spcPts val="3359"/>
              </a:lnSpc>
              <a:spcBef>
                <a:spcPct val="0"/>
              </a:spcBef>
            </a:pPr>
          </a:p>
        </p:txBody>
      </p:sp>
      <p:sp>
        <p:nvSpPr>
          <p:cNvPr name="TextBox 25" id="25"/>
          <p:cNvSpPr txBox="true"/>
          <p:nvPr/>
        </p:nvSpPr>
        <p:spPr>
          <a:xfrm rot="0">
            <a:off x="1303121" y="6011882"/>
            <a:ext cx="8238912" cy="1684293"/>
          </a:xfrm>
          <a:prstGeom prst="rect">
            <a:avLst/>
          </a:prstGeom>
        </p:spPr>
        <p:txBody>
          <a:bodyPr anchor="t" rtlCol="false" tIns="0" lIns="0" bIns="0" rIns="0">
            <a:spAutoFit/>
          </a:bodyPr>
          <a:lstStyle/>
          <a:p>
            <a:pPr algn="r">
              <a:lnSpc>
                <a:spcPts val="3359"/>
              </a:lnSpc>
            </a:pPr>
            <a:r>
              <a:rPr lang="en-US" sz="2399">
                <a:solidFill>
                  <a:srgbClr val="000000"/>
                </a:solidFill>
                <a:latin typeface="Poppins"/>
                <a:ea typeface="Poppins"/>
                <a:cs typeface="Poppins"/>
                <a:sym typeface="Poppins"/>
              </a:rPr>
              <a:t>Bagaimana gambaran eksplorasi data terhadap faktor iklim, kepadatan penduduk, dan </a:t>
            </a:r>
          </a:p>
          <a:p>
            <a:pPr algn="r">
              <a:lnSpc>
                <a:spcPts val="3359"/>
              </a:lnSpc>
            </a:pPr>
            <a:r>
              <a:rPr lang="en-US" sz="2399">
                <a:solidFill>
                  <a:srgbClr val="000000"/>
                </a:solidFill>
                <a:latin typeface="Poppins"/>
                <a:ea typeface="Poppins"/>
                <a:cs typeface="Poppins"/>
                <a:sym typeface="Poppins"/>
              </a:rPr>
              <a:t>kasus DBD per provinsi?</a:t>
            </a:r>
          </a:p>
          <a:p>
            <a:pPr algn="r">
              <a:lnSpc>
                <a:spcPts val="3359"/>
              </a:lnSpc>
              <a:spcBef>
                <a:spcPct val="0"/>
              </a:spcBef>
            </a:pPr>
          </a:p>
        </p:txBody>
      </p:sp>
      <p:sp>
        <p:nvSpPr>
          <p:cNvPr name="TextBox 26" id="26"/>
          <p:cNvSpPr txBox="true"/>
          <p:nvPr/>
        </p:nvSpPr>
        <p:spPr>
          <a:xfrm rot="0">
            <a:off x="1303121" y="8325366"/>
            <a:ext cx="8665733" cy="1684293"/>
          </a:xfrm>
          <a:prstGeom prst="rect">
            <a:avLst/>
          </a:prstGeom>
        </p:spPr>
        <p:txBody>
          <a:bodyPr anchor="t" rtlCol="false" tIns="0" lIns="0" bIns="0" rIns="0">
            <a:spAutoFit/>
          </a:bodyPr>
          <a:lstStyle/>
          <a:p>
            <a:pPr algn="r">
              <a:lnSpc>
                <a:spcPts val="3359"/>
              </a:lnSpc>
            </a:pPr>
            <a:r>
              <a:rPr lang="en-US" sz="2399">
                <a:solidFill>
                  <a:srgbClr val="000000"/>
                </a:solidFill>
                <a:latin typeface="Poppins"/>
                <a:ea typeface="Poppins"/>
                <a:cs typeface="Poppins"/>
                <a:sym typeface="Poppins"/>
              </a:rPr>
              <a:t>Bagaimana hasil akhir data yang telah melalui proses wrangling dan siap untuk analisis </a:t>
            </a:r>
          </a:p>
          <a:p>
            <a:pPr algn="r">
              <a:lnSpc>
                <a:spcPts val="3359"/>
              </a:lnSpc>
            </a:pPr>
            <a:r>
              <a:rPr lang="en-US" sz="2399">
                <a:solidFill>
                  <a:srgbClr val="000000"/>
                </a:solidFill>
                <a:latin typeface="Poppins"/>
                <a:ea typeface="Poppins"/>
                <a:cs typeface="Poppins"/>
                <a:sym typeface="Poppins"/>
              </a:rPr>
              <a:t>lanjutan?</a:t>
            </a:r>
          </a:p>
          <a:p>
            <a:pPr algn="r">
              <a:lnSpc>
                <a:spcPts val="3359"/>
              </a:lnSpc>
              <a:spcBef>
                <a:spcPct val="0"/>
              </a:spcBef>
            </a:pPr>
          </a:p>
        </p:txBody>
      </p:sp>
      <p:grpSp>
        <p:nvGrpSpPr>
          <p:cNvPr name="Group 27" id="27"/>
          <p:cNvGrpSpPr/>
          <p:nvPr/>
        </p:nvGrpSpPr>
        <p:grpSpPr>
          <a:xfrm rot="0">
            <a:off x="10755298" y="7886675"/>
            <a:ext cx="1868266" cy="1868266"/>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29" id="29"/>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30" id="30"/>
          <p:cNvSpPr txBox="true"/>
          <p:nvPr/>
        </p:nvSpPr>
        <p:spPr>
          <a:xfrm rot="0">
            <a:off x="10870013" y="8172425"/>
            <a:ext cx="1638836" cy="1335977"/>
          </a:xfrm>
          <a:prstGeom prst="rect">
            <a:avLst/>
          </a:prstGeom>
        </p:spPr>
        <p:txBody>
          <a:bodyPr anchor="t" rtlCol="false" tIns="0" lIns="0" bIns="0" rIns="0">
            <a:spAutoFit/>
          </a:bodyPr>
          <a:lstStyle/>
          <a:p>
            <a:pPr algn="ctr">
              <a:lnSpc>
                <a:spcPts val="11002"/>
              </a:lnSpc>
            </a:pPr>
            <a:r>
              <a:rPr lang="en-US" sz="7859">
                <a:solidFill>
                  <a:srgbClr val="000000"/>
                </a:solidFill>
                <a:latin typeface="League Spartan"/>
                <a:ea typeface="League Spartan"/>
                <a:cs typeface="League Spartan"/>
                <a:sym typeface="League Spartan"/>
              </a:rPr>
              <a:t>4</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1917568" y="0"/>
            <a:ext cx="6379957" cy="10287000"/>
            <a:chOff x="0" y="0"/>
            <a:chExt cx="1680318" cy="2709333"/>
          </a:xfrm>
        </p:grpSpPr>
        <p:sp>
          <p:nvSpPr>
            <p:cNvPr name="Freeform 4" id="4"/>
            <p:cNvSpPr/>
            <p:nvPr/>
          </p:nvSpPr>
          <p:spPr>
            <a:xfrm flipH="false" flipV="false" rot="0">
              <a:off x="0" y="0"/>
              <a:ext cx="1680318" cy="2709333"/>
            </a:xfrm>
            <a:custGeom>
              <a:avLst/>
              <a:gdLst/>
              <a:ahLst/>
              <a:cxnLst/>
              <a:rect r="r" b="b" t="t" l="l"/>
              <a:pathLst>
                <a:path h="2709333" w="1680318">
                  <a:moveTo>
                    <a:pt x="0" y="0"/>
                  </a:moveTo>
                  <a:lnTo>
                    <a:pt x="1680318" y="0"/>
                  </a:lnTo>
                  <a:lnTo>
                    <a:pt x="1680318" y="2709333"/>
                  </a:lnTo>
                  <a:lnTo>
                    <a:pt x="0" y="2709333"/>
                  </a:lnTo>
                  <a:close/>
                </a:path>
              </a:pathLst>
            </a:custGeom>
            <a:solidFill>
              <a:srgbClr val="004AAD"/>
            </a:solidFill>
          </p:spPr>
        </p:sp>
        <p:sp>
          <p:nvSpPr>
            <p:cNvPr name="TextBox 5" id="5"/>
            <p:cNvSpPr txBox="true"/>
            <p:nvPr/>
          </p:nvSpPr>
          <p:spPr>
            <a:xfrm>
              <a:off x="0" y="-47625"/>
              <a:ext cx="1680318" cy="275695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640583" y="1606753"/>
            <a:ext cx="1868266" cy="1868266"/>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0640583" y="3732193"/>
            <a:ext cx="1868266" cy="1868266"/>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0640583" y="5761234"/>
            <a:ext cx="1868266" cy="186826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14" id="14"/>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970541" y="2006345"/>
            <a:ext cx="1601933" cy="6466659"/>
            <a:chOff x="0" y="0"/>
            <a:chExt cx="421908" cy="1703153"/>
          </a:xfrm>
        </p:grpSpPr>
        <p:sp>
          <p:nvSpPr>
            <p:cNvPr name="Freeform 16" id="16"/>
            <p:cNvSpPr/>
            <p:nvPr/>
          </p:nvSpPr>
          <p:spPr>
            <a:xfrm flipH="false" flipV="false" rot="0">
              <a:off x="0" y="0"/>
              <a:ext cx="421908" cy="1703153"/>
            </a:xfrm>
            <a:custGeom>
              <a:avLst/>
              <a:gdLst/>
              <a:ahLst/>
              <a:cxnLst/>
              <a:rect r="r" b="b" t="t" l="l"/>
              <a:pathLst>
                <a:path h="1703153" w="421908">
                  <a:moveTo>
                    <a:pt x="210954" y="0"/>
                  </a:moveTo>
                  <a:lnTo>
                    <a:pt x="210954" y="0"/>
                  </a:lnTo>
                  <a:cubicBezTo>
                    <a:pt x="266903" y="0"/>
                    <a:pt x="320560" y="22225"/>
                    <a:pt x="360121" y="61787"/>
                  </a:cubicBezTo>
                  <a:cubicBezTo>
                    <a:pt x="399683" y="101349"/>
                    <a:pt x="421908" y="155006"/>
                    <a:pt x="421908" y="210954"/>
                  </a:cubicBezTo>
                  <a:lnTo>
                    <a:pt x="421908" y="1492199"/>
                  </a:lnTo>
                  <a:cubicBezTo>
                    <a:pt x="421908" y="1548147"/>
                    <a:pt x="399683" y="1601804"/>
                    <a:pt x="360121" y="1641366"/>
                  </a:cubicBezTo>
                  <a:cubicBezTo>
                    <a:pt x="320560" y="1680928"/>
                    <a:pt x="266903" y="1703153"/>
                    <a:pt x="210954" y="1703153"/>
                  </a:cubicBezTo>
                  <a:lnTo>
                    <a:pt x="210954" y="1703153"/>
                  </a:lnTo>
                  <a:cubicBezTo>
                    <a:pt x="155006" y="1703153"/>
                    <a:pt x="101349" y="1680928"/>
                    <a:pt x="61787" y="1641366"/>
                  </a:cubicBezTo>
                  <a:cubicBezTo>
                    <a:pt x="22225" y="1601804"/>
                    <a:pt x="0" y="1548147"/>
                    <a:pt x="0" y="1492199"/>
                  </a:cubicBezTo>
                  <a:lnTo>
                    <a:pt x="0" y="210954"/>
                  </a:lnTo>
                  <a:cubicBezTo>
                    <a:pt x="0" y="155006"/>
                    <a:pt x="22225" y="101349"/>
                    <a:pt x="61787" y="61787"/>
                  </a:cubicBezTo>
                  <a:cubicBezTo>
                    <a:pt x="101349" y="22225"/>
                    <a:pt x="155006" y="0"/>
                    <a:pt x="210954" y="0"/>
                  </a:cubicBezTo>
                  <a:close/>
                </a:path>
              </a:pathLst>
            </a:custGeom>
            <a:solidFill>
              <a:srgbClr val="004AAD"/>
            </a:solidFill>
          </p:spPr>
        </p:sp>
        <p:sp>
          <p:nvSpPr>
            <p:cNvPr name="TextBox 17" id="17"/>
            <p:cNvSpPr txBox="true"/>
            <p:nvPr/>
          </p:nvSpPr>
          <p:spPr>
            <a:xfrm>
              <a:off x="0" y="-47625"/>
              <a:ext cx="421908" cy="1750778"/>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1908043" y="914400"/>
            <a:ext cx="5508835" cy="770217"/>
          </a:xfrm>
          <a:prstGeom prst="rect">
            <a:avLst/>
          </a:prstGeom>
        </p:spPr>
        <p:txBody>
          <a:bodyPr anchor="t" rtlCol="false" tIns="0" lIns="0" bIns="0" rIns="0">
            <a:spAutoFit/>
          </a:bodyPr>
          <a:lstStyle/>
          <a:p>
            <a:pPr algn="r">
              <a:lnSpc>
                <a:spcPts val="6372"/>
              </a:lnSpc>
            </a:pPr>
            <a:r>
              <a:rPr lang="en-US" sz="4551">
                <a:solidFill>
                  <a:srgbClr val="FFFFFF"/>
                </a:solidFill>
                <a:latin typeface="Roboto"/>
                <a:ea typeface="Roboto"/>
                <a:cs typeface="Roboto"/>
                <a:sym typeface="Roboto"/>
              </a:rPr>
              <a:t>TUJUAN</a:t>
            </a:r>
          </a:p>
        </p:txBody>
      </p:sp>
      <p:sp>
        <p:nvSpPr>
          <p:cNvPr name="TextBox 19" id="19"/>
          <p:cNvSpPr txBox="true"/>
          <p:nvPr/>
        </p:nvSpPr>
        <p:spPr>
          <a:xfrm rot="0">
            <a:off x="13173498" y="1744684"/>
            <a:ext cx="4243380" cy="794805"/>
          </a:xfrm>
          <a:prstGeom prst="rect">
            <a:avLst/>
          </a:prstGeom>
        </p:spPr>
        <p:txBody>
          <a:bodyPr anchor="t" rtlCol="false" tIns="0" lIns="0" bIns="0" rIns="0">
            <a:spAutoFit/>
          </a:bodyPr>
          <a:lstStyle/>
          <a:p>
            <a:pPr algn="r">
              <a:lnSpc>
                <a:spcPts val="6591"/>
              </a:lnSpc>
            </a:pPr>
            <a:r>
              <a:rPr lang="en-US" b="true" sz="4708">
                <a:solidFill>
                  <a:srgbClr val="FFFFFF"/>
                </a:solidFill>
                <a:latin typeface="League Spartan"/>
                <a:ea typeface="League Spartan"/>
                <a:cs typeface="League Spartan"/>
                <a:sym typeface="League Spartan"/>
              </a:rPr>
              <a:t>PENELITIAN</a:t>
            </a:r>
          </a:p>
        </p:txBody>
      </p:sp>
      <p:sp>
        <p:nvSpPr>
          <p:cNvPr name="TextBox 20" id="20"/>
          <p:cNvSpPr txBox="true"/>
          <p:nvPr/>
        </p:nvSpPr>
        <p:spPr>
          <a:xfrm rot="0">
            <a:off x="10755298" y="1901472"/>
            <a:ext cx="1638836" cy="1335977"/>
          </a:xfrm>
          <a:prstGeom prst="rect">
            <a:avLst/>
          </a:prstGeom>
        </p:spPr>
        <p:txBody>
          <a:bodyPr anchor="t" rtlCol="false" tIns="0" lIns="0" bIns="0" rIns="0">
            <a:spAutoFit/>
          </a:bodyPr>
          <a:lstStyle/>
          <a:p>
            <a:pPr algn="ctr">
              <a:lnSpc>
                <a:spcPts val="11002"/>
              </a:lnSpc>
            </a:pPr>
            <a:r>
              <a:rPr lang="en-US" sz="7859">
                <a:solidFill>
                  <a:srgbClr val="000000"/>
                </a:solidFill>
                <a:latin typeface="League Spartan"/>
                <a:ea typeface="League Spartan"/>
                <a:cs typeface="League Spartan"/>
                <a:sym typeface="League Spartan"/>
              </a:rPr>
              <a:t>1</a:t>
            </a:r>
          </a:p>
        </p:txBody>
      </p:sp>
      <p:sp>
        <p:nvSpPr>
          <p:cNvPr name="TextBox 21" id="21"/>
          <p:cNvSpPr txBox="true"/>
          <p:nvPr/>
        </p:nvSpPr>
        <p:spPr>
          <a:xfrm rot="0">
            <a:off x="10755298" y="4017388"/>
            <a:ext cx="1638836" cy="1335977"/>
          </a:xfrm>
          <a:prstGeom prst="rect">
            <a:avLst/>
          </a:prstGeom>
        </p:spPr>
        <p:txBody>
          <a:bodyPr anchor="t" rtlCol="false" tIns="0" lIns="0" bIns="0" rIns="0">
            <a:spAutoFit/>
          </a:bodyPr>
          <a:lstStyle/>
          <a:p>
            <a:pPr algn="ctr">
              <a:lnSpc>
                <a:spcPts val="11002"/>
              </a:lnSpc>
            </a:pPr>
            <a:r>
              <a:rPr lang="en-US" b="true" sz="7859">
                <a:solidFill>
                  <a:srgbClr val="000000"/>
                </a:solidFill>
                <a:latin typeface="League Spartan"/>
                <a:ea typeface="League Spartan"/>
                <a:cs typeface="League Spartan"/>
                <a:sym typeface="League Spartan"/>
              </a:rPr>
              <a:t>2</a:t>
            </a:r>
          </a:p>
        </p:txBody>
      </p:sp>
      <p:sp>
        <p:nvSpPr>
          <p:cNvPr name="TextBox 22" id="22"/>
          <p:cNvSpPr txBox="true"/>
          <p:nvPr/>
        </p:nvSpPr>
        <p:spPr>
          <a:xfrm rot="0">
            <a:off x="10755298" y="6046984"/>
            <a:ext cx="1638836" cy="1335977"/>
          </a:xfrm>
          <a:prstGeom prst="rect">
            <a:avLst/>
          </a:prstGeom>
        </p:spPr>
        <p:txBody>
          <a:bodyPr anchor="t" rtlCol="false" tIns="0" lIns="0" bIns="0" rIns="0">
            <a:spAutoFit/>
          </a:bodyPr>
          <a:lstStyle/>
          <a:p>
            <a:pPr algn="ctr">
              <a:lnSpc>
                <a:spcPts val="11002"/>
              </a:lnSpc>
            </a:pPr>
            <a:r>
              <a:rPr lang="en-US" sz="7859">
                <a:solidFill>
                  <a:srgbClr val="000000"/>
                </a:solidFill>
                <a:latin typeface="League Spartan"/>
                <a:ea typeface="League Spartan"/>
                <a:cs typeface="League Spartan"/>
                <a:sym typeface="League Spartan"/>
              </a:rPr>
              <a:t>3</a:t>
            </a:r>
          </a:p>
        </p:txBody>
      </p:sp>
      <p:sp>
        <p:nvSpPr>
          <p:cNvPr name="TextBox 23" id="23"/>
          <p:cNvSpPr txBox="true"/>
          <p:nvPr/>
        </p:nvSpPr>
        <p:spPr>
          <a:xfrm rot="0">
            <a:off x="1303121" y="2081321"/>
            <a:ext cx="8238912" cy="1264651"/>
          </a:xfrm>
          <a:prstGeom prst="rect">
            <a:avLst/>
          </a:prstGeom>
        </p:spPr>
        <p:txBody>
          <a:bodyPr anchor="t" rtlCol="false" tIns="0" lIns="0" bIns="0" rIns="0">
            <a:spAutoFit/>
          </a:bodyPr>
          <a:lstStyle/>
          <a:p>
            <a:pPr algn="r">
              <a:lnSpc>
                <a:spcPts val="3359"/>
              </a:lnSpc>
            </a:pPr>
            <a:r>
              <a:rPr lang="en-US" sz="2399">
                <a:solidFill>
                  <a:srgbClr val="000000"/>
                </a:solidFill>
                <a:latin typeface="Poppins"/>
                <a:ea typeface="Poppins"/>
                <a:cs typeface="Poppins"/>
                <a:sym typeface="Poppins"/>
              </a:rPr>
              <a:t>Melakukan proses data wrangling pada tiga dataset berbeda.</a:t>
            </a:r>
          </a:p>
          <a:p>
            <a:pPr algn="r">
              <a:lnSpc>
                <a:spcPts val="3359"/>
              </a:lnSpc>
              <a:spcBef>
                <a:spcPct val="0"/>
              </a:spcBef>
            </a:pPr>
          </a:p>
        </p:txBody>
      </p:sp>
      <p:sp>
        <p:nvSpPr>
          <p:cNvPr name="TextBox 24" id="24"/>
          <p:cNvSpPr txBox="true"/>
          <p:nvPr/>
        </p:nvSpPr>
        <p:spPr>
          <a:xfrm rot="0">
            <a:off x="1687195" y="3974622"/>
            <a:ext cx="7854837" cy="1684293"/>
          </a:xfrm>
          <a:prstGeom prst="rect">
            <a:avLst/>
          </a:prstGeom>
        </p:spPr>
        <p:txBody>
          <a:bodyPr anchor="t" rtlCol="false" tIns="0" lIns="0" bIns="0" rIns="0">
            <a:spAutoFit/>
          </a:bodyPr>
          <a:lstStyle/>
          <a:p>
            <a:pPr algn="r">
              <a:lnSpc>
                <a:spcPts val="3359"/>
              </a:lnSpc>
            </a:pPr>
            <a:r>
              <a:rPr lang="en-US" sz="2399">
                <a:solidFill>
                  <a:srgbClr val="000000"/>
                </a:solidFill>
                <a:latin typeface="Poppins"/>
                <a:ea typeface="Poppins"/>
                <a:cs typeface="Poppins"/>
                <a:sym typeface="Poppins"/>
              </a:rPr>
              <a:t>Melakukan pembersihan, standarisasi, dan integrasi ketiga dataset menjadi satu </a:t>
            </a:r>
          </a:p>
          <a:p>
            <a:pPr algn="r">
              <a:lnSpc>
                <a:spcPts val="3359"/>
              </a:lnSpc>
            </a:pPr>
            <a:r>
              <a:rPr lang="en-US" sz="2399">
                <a:solidFill>
                  <a:srgbClr val="000000"/>
                </a:solidFill>
                <a:latin typeface="Poppins"/>
                <a:ea typeface="Poppins"/>
                <a:cs typeface="Poppins"/>
                <a:sym typeface="Poppins"/>
              </a:rPr>
              <a:t>dataset analisis.</a:t>
            </a:r>
          </a:p>
          <a:p>
            <a:pPr algn="r">
              <a:lnSpc>
                <a:spcPts val="3359"/>
              </a:lnSpc>
              <a:spcBef>
                <a:spcPct val="0"/>
              </a:spcBef>
            </a:pPr>
          </a:p>
        </p:txBody>
      </p:sp>
      <p:sp>
        <p:nvSpPr>
          <p:cNvPr name="TextBox 25" id="25"/>
          <p:cNvSpPr txBox="true"/>
          <p:nvPr/>
        </p:nvSpPr>
        <p:spPr>
          <a:xfrm rot="0">
            <a:off x="1303121" y="6011882"/>
            <a:ext cx="8238912" cy="1684293"/>
          </a:xfrm>
          <a:prstGeom prst="rect">
            <a:avLst/>
          </a:prstGeom>
        </p:spPr>
        <p:txBody>
          <a:bodyPr anchor="t" rtlCol="false" tIns="0" lIns="0" bIns="0" rIns="0">
            <a:spAutoFit/>
          </a:bodyPr>
          <a:lstStyle/>
          <a:p>
            <a:pPr algn="r">
              <a:lnSpc>
                <a:spcPts val="3359"/>
              </a:lnSpc>
            </a:pPr>
            <a:r>
              <a:rPr lang="en-US" sz="2399">
                <a:solidFill>
                  <a:srgbClr val="000000"/>
                </a:solidFill>
                <a:latin typeface="Poppins"/>
                <a:ea typeface="Poppins"/>
                <a:cs typeface="Poppins"/>
                <a:sym typeface="Poppins"/>
              </a:rPr>
              <a:t>Menyajikan hasil eksplorasi awal terkait hubungan faktor iklim, kepadatan </a:t>
            </a:r>
          </a:p>
          <a:p>
            <a:pPr algn="r">
              <a:lnSpc>
                <a:spcPts val="3359"/>
              </a:lnSpc>
            </a:pPr>
            <a:r>
              <a:rPr lang="en-US" sz="2399">
                <a:solidFill>
                  <a:srgbClr val="000000"/>
                </a:solidFill>
                <a:latin typeface="Poppins"/>
                <a:ea typeface="Poppins"/>
                <a:cs typeface="Poppins"/>
                <a:sym typeface="Poppins"/>
              </a:rPr>
              <a:t>penduduk, dan kasus DBD.</a:t>
            </a:r>
          </a:p>
          <a:p>
            <a:pPr algn="r">
              <a:lnSpc>
                <a:spcPts val="3359"/>
              </a:lnSpc>
              <a:spcBef>
                <a:spcPct val="0"/>
              </a:spcBef>
            </a:pPr>
          </a:p>
        </p:txBody>
      </p:sp>
      <p:sp>
        <p:nvSpPr>
          <p:cNvPr name="TextBox 26" id="26"/>
          <p:cNvSpPr txBox="true"/>
          <p:nvPr/>
        </p:nvSpPr>
        <p:spPr>
          <a:xfrm rot="0">
            <a:off x="1303121" y="8325366"/>
            <a:ext cx="8665733" cy="1264651"/>
          </a:xfrm>
          <a:prstGeom prst="rect">
            <a:avLst/>
          </a:prstGeom>
        </p:spPr>
        <p:txBody>
          <a:bodyPr anchor="t" rtlCol="false" tIns="0" lIns="0" bIns="0" rIns="0">
            <a:spAutoFit/>
          </a:bodyPr>
          <a:lstStyle/>
          <a:p>
            <a:pPr algn="r">
              <a:lnSpc>
                <a:spcPts val="3359"/>
              </a:lnSpc>
            </a:pPr>
            <a:r>
              <a:rPr lang="en-US" sz="2399">
                <a:solidFill>
                  <a:srgbClr val="000000"/>
                </a:solidFill>
                <a:latin typeface="Poppins"/>
                <a:ea typeface="Poppins"/>
                <a:cs typeface="Poppins"/>
                <a:sym typeface="Poppins"/>
              </a:rPr>
              <a:t>Menghasilkan dataset bersih yang siap digunakan untuk analisis statistika lanjutan.</a:t>
            </a:r>
          </a:p>
          <a:p>
            <a:pPr algn="r">
              <a:lnSpc>
                <a:spcPts val="3359"/>
              </a:lnSpc>
              <a:spcBef>
                <a:spcPct val="0"/>
              </a:spcBef>
            </a:pPr>
          </a:p>
        </p:txBody>
      </p:sp>
      <p:grpSp>
        <p:nvGrpSpPr>
          <p:cNvPr name="Group 27" id="27"/>
          <p:cNvGrpSpPr/>
          <p:nvPr/>
        </p:nvGrpSpPr>
        <p:grpSpPr>
          <a:xfrm rot="0">
            <a:off x="10755298" y="7886675"/>
            <a:ext cx="1868266" cy="1868266"/>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5E5E5"/>
            </a:solidFill>
          </p:spPr>
        </p:sp>
        <p:sp>
          <p:nvSpPr>
            <p:cNvPr name="TextBox 29" id="29"/>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30" id="30"/>
          <p:cNvSpPr txBox="true"/>
          <p:nvPr/>
        </p:nvSpPr>
        <p:spPr>
          <a:xfrm rot="0">
            <a:off x="10870013" y="8172425"/>
            <a:ext cx="1638836" cy="1335977"/>
          </a:xfrm>
          <a:prstGeom prst="rect">
            <a:avLst/>
          </a:prstGeom>
        </p:spPr>
        <p:txBody>
          <a:bodyPr anchor="t" rtlCol="false" tIns="0" lIns="0" bIns="0" rIns="0">
            <a:spAutoFit/>
          </a:bodyPr>
          <a:lstStyle/>
          <a:p>
            <a:pPr algn="ctr">
              <a:lnSpc>
                <a:spcPts val="11002"/>
              </a:lnSpc>
            </a:pPr>
            <a:r>
              <a:rPr lang="en-US" sz="7859">
                <a:solidFill>
                  <a:srgbClr val="000000"/>
                </a:solidFill>
                <a:latin typeface="League Spartan"/>
                <a:ea typeface="League Spartan"/>
                <a:cs typeface="League Spartan"/>
                <a:sym typeface="League Spartan"/>
              </a:rPr>
              <a:t>4</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257175" y="3614157"/>
            <a:ext cx="18802350" cy="2006600"/>
            <a:chOff x="0" y="0"/>
            <a:chExt cx="4952059" cy="528487"/>
          </a:xfrm>
        </p:grpSpPr>
        <p:sp>
          <p:nvSpPr>
            <p:cNvPr name="Freeform 4" id="4"/>
            <p:cNvSpPr/>
            <p:nvPr/>
          </p:nvSpPr>
          <p:spPr>
            <a:xfrm flipH="false" flipV="false" rot="0">
              <a:off x="0" y="0"/>
              <a:ext cx="4952059" cy="528487"/>
            </a:xfrm>
            <a:custGeom>
              <a:avLst/>
              <a:gdLst/>
              <a:ahLst/>
              <a:cxnLst/>
              <a:rect r="r" b="b" t="t" l="l"/>
              <a:pathLst>
                <a:path h="528487" w="4952059">
                  <a:moveTo>
                    <a:pt x="20999" y="0"/>
                  </a:moveTo>
                  <a:lnTo>
                    <a:pt x="4931060" y="0"/>
                  </a:lnTo>
                  <a:cubicBezTo>
                    <a:pt x="4936629" y="0"/>
                    <a:pt x="4941970" y="2212"/>
                    <a:pt x="4945909" y="6151"/>
                  </a:cubicBezTo>
                  <a:cubicBezTo>
                    <a:pt x="4949847" y="10089"/>
                    <a:pt x="4952059" y="15430"/>
                    <a:pt x="4952059" y="20999"/>
                  </a:cubicBezTo>
                  <a:lnTo>
                    <a:pt x="4952059" y="507488"/>
                  </a:lnTo>
                  <a:cubicBezTo>
                    <a:pt x="4952059" y="519086"/>
                    <a:pt x="4942658" y="528487"/>
                    <a:pt x="4931060" y="528487"/>
                  </a:cubicBezTo>
                  <a:lnTo>
                    <a:pt x="20999" y="528487"/>
                  </a:lnTo>
                  <a:cubicBezTo>
                    <a:pt x="15430" y="528487"/>
                    <a:pt x="10089" y="526275"/>
                    <a:pt x="6151" y="522337"/>
                  </a:cubicBezTo>
                  <a:cubicBezTo>
                    <a:pt x="2212" y="518399"/>
                    <a:pt x="0" y="513057"/>
                    <a:pt x="0" y="507488"/>
                  </a:cubicBezTo>
                  <a:lnTo>
                    <a:pt x="0" y="20999"/>
                  </a:lnTo>
                  <a:cubicBezTo>
                    <a:pt x="0" y="15430"/>
                    <a:pt x="2212" y="10089"/>
                    <a:pt x="6151" y="6151"/>
                  </a:cubicBezTo>
                  <a:cubicBezTo>
                    <a:pt x="10089" y="2212"/>
                    <a:pt x="15430" y="0"/>
                    <a:pt x="20999" y="0"/>
                  </a:cubicBezTo>
                  <a:close/>
                </a:path>
              </a:pathLst>
            </a:custGeom>
            <a:solidFill>
              <a:srgbClr val="004AAD"/>
            </a:solidFill>
          </p:spPr>
        </p:sp>
        <p:sp>
          <p:nvSpPr>
            <p:cNvPr name="TextBox 5" id="5"/>
            <p:cNvSpPr txBox="true"/>
            <p:nvPr/>
          </p:nvSpPr>
          <p:spPr>
            <a:xfrm>
              <a:off x="0" y="-47625"/>
              <a:ext cx="4952059" cy="576112"/>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5765807" y="1884385"/>
            <a:ext cx="6756386" cy="967259"/>
          </a:xfrm>
          <a:prstGeom prst="rect">
            <a:avLst/>
          </a:prstGeom>
        </p:spPr>
        <p:txBody>
          <a:bodyPr anchor="t" rtlCol="false" tIns="0" lIns="0" bIns="0" rIns="0">
            <a:spAutoFit/>
          </a:bodyPr>
          <a:lstStyle/>
          <a:p>
            <a:pPr algn="ctr">
              <a:lnSpc>
                <a:spcPts val="7940"/>
              </a:lnSpc>
            </a:pPr>
            <a:r>
              <a:rPr lang="en-US" sz="5672">
                <a:solidFill>
                  <a:srgbClr val="004AAD"/>
                </a:solidFill>
                <a:latin typeface="League Spartan"/>
                <a:ea typeface="League Spartan"/>
                <a:cs typeface="League Spartan"/>
                <a:sym typeface="League Spartan"/>
              </a:rPr>
              <a:t>MANFAAT </a:t>
            </a:r>
          </a:p>
        </p:txBody>
      </p:sp>
      <p:sp>
        <p:nvSpPr>
          <p:cNvPr name="TextBox 7" id="7"/>
          <p:cNvSpPr txBox="true"/>
          <p:nvPr/>
        </p:nvSpPr>
        <p:spPr>
          <a:xfrm rot="0">
            <a:off x="2076060" y="4409619"/>
            <a:ext cx="5990053" cy="677751"/>
          </a:xfrm>
          <a:prstGeom prst="rect">
            <a:avLst/>
          </a:prstGeom>
        </p:spPr>
        <p:txBody>
          <a:bodyPr anchor="t" rtlCol="false" tIns="0" lIns="0" bIns="0" rIns="0">
            <a:spAutoFit/>
          </a:bodyPr>
          <a:lstStyle/>
          <a:p>
            <a:pPr algn="ctr">
              <a:lnSpc>
                <a:spcPts val="5580"/>
              </a:lnSpc>
            </a:pPr>
            <a:r>
              <a:rPr lang="en-US" b="true" sz="3985">
                <a:solidFill>
                  <a:srgbClr val="FFFFFF"/>
                </a:solidFill>
                <a:latin typeface="League Spartan"/>
                <a:ea typeface="League Spartan"/>
                <a:cs typeface="League Spartan"/>
                <a:sym typeface="League Spartan"/>
              </a:rPr>
              <a:t>SECARA AKADEMIS </a:t>
            </a:r>
          </a:p>
        </p:txBody>
      </p:sp>
      <p:sp>
        <p:nvSpPr>
          <p:cNvPr name="TextBox 8" id="8"/>
          <p:cNvSpPr txBox="true"/>
          <p:nvPr/>
        </p:nvSpPr>
        <p:spPr>
          <a:xfrm rot="0">
            <a:off x="10705514" y="4376002"/>
            <a:ext cx="6216434" cy="711368"/>
          </a:xfrm>
          <a:prstGeom prst="rect">
            <a:avLst/>
          </a:prstGeom>
        </p:spPr>
        <p:txBody>
          <a:bodyPr anchor="t" rtlCol="false" tIns="0" lIns="0" bIns="0" rIns="0">
            <a:spAutoFit/>
          </a:bodyPr>
          <a:lstStyle/>
          <a:p>
            <a:pPr algn="ctr">
              <a:lnSpc>
                <a:spcPts val="5803"/>
              </a:lnSpc>
            </a:pPr>
            <a:r>
              <a:rPr lang="en-US" sz="4145">
                <a:solidFill>
                  <a:srgbClr val="FFFFFF"/>
                </a:solidFill>
                <a:latin typeface="League Spartan"/>
                <a:ea typeface="League Spartan"/>
                <a:cs typeface="League Spartan"/>
                <a:sym typeface="League Spartan"/>
              </a:rPr>
              <a:t>SECARA PRAKTIS</a:t>
            </a:r>
          </a:p>
        </p:txBody>
      </p:sp>
      <p:sp>
        <p:nvSpPr>
          <p:cNvPr name="TextBox 9" id="9"/>
          <p:cNvSpPr txBox="true"/>
          <p:nvPr/>
        </p:nvSpPr>
        <p:spPr>
          <a:xfrm rot="0">
            <a:off x="549419" y="6306557"/>
            <a:ext cx="8168740" cy="2612955"/>
          </a:xfrm>
          <a:prstGeom prst="rect">
            <a:avLst/>
          </a:prstGeom>
        </p:spPr>
        <p:txBody>
          <a:bodyPr anchor="t" rtlCol="false" tIns="0" lIns="0" bIns="0" rIns="0">
            <a:spAutoFit/>
          </a:bodyPr>
          <a:lstStyle/>
          <a:p>
            <a:pPr algn="ctr">
              <a:lnSpc>
                <a:spcPts val="3446"/>
              </a:lnSpc>
            </a:pPr>
          </a:p>
          <a:p>
            <a:pPr algn="ctr" marL="531566" indent="-265783" lvl="1">
              <a:lnSpc>
                <a:spcPts val="3446"/>
              </a:lnSpc>
              <a:buFont typeface="Arial"/>
              <a:buChar char="•"/>
            </a:pPr>
            <a:r>
              <a:rPr lang="en-US" sz="2462">
                <a:solidFill>
                  <a:srgbClr val="303642"/>
                </a:solidFill>
                <a:latin typeface="Poppins"/>
                <a:ea typeface="Poppins"/>
                <a:cs typeface="Poppins"/>
                <a:sym typeface="Poppins"/>
              </a:rPr>
              <a:t> Membantu memahami alur lengkap proses wrangling data dari berbagai sumber. </a:t>
            </a:r>
          </a:p>
          <a:p>
            <a:pPr algn="ctr" marL="531566" indent="-265783" lvl="1">
              <a:lnSpc>
                <a:spcPts val="3446"/>
              </a:lnSpc>
              <a:buFont typeface="Arial"/>
              <a:buChar char="•"/>
            </a:pPr>
            <a:r>
              <a:rPr lang="en-US" sz="2462">
                <a:solidFill>
                  <a:srgbClr val="303642"/>
                </a:solidFill>
                <a:latin typeface="Poppins"/>
                <a:ea typeface="Poppins"/>
                <a:cs typeface="Poppins"/>
                <a:sym typeface="Poppins"/>
              </a:rPr>
              <a:t>Menjadi contoh implementasi nyata integrasi data kesehatan, iklim, dan sosial. </a:t>
            </a:r>
          </a:p>
          <a:p>
            <a:pPr algn="ctr">
              <a:lnSpc>
                <a:spcPts val="3446"/>
              </a:lnSpc>
              <a:spcBef>
                <a:spcPct val="0"/>
              </a:spcBef>
            </a:pPr>
          </a:p>
        </p:txBody>
      </p:sp>
      <p:sp>
        <p:nvSpPr>
          <p:cNvPr name="TextBox 10" id="10"/>
          <p:cNvSpPr txBox="true"/>
          <p:nvPr/>
        </p:nvSpPr>
        <p:spPr>
          <a:xfrm rot="0">
            <a:off x="9879061" y="6647883"/>
            <a:ext cx="7869340" cy="2937316"/>
          </a:xfrm>
          <a:prstGeom prst="rect">
            <a:avLst/>
          </a:prstGeom>
        </p:spPr>
        <p:txBody>
          <a:bodyPr anchor="t" rtlCol="false" tIns="0" lIns="0" bIns="0" rIns="0">
            <a:spAutoFit/>
          </a:bodyPr>
          <a:lstStyle/>
          <a:p>
            <a:pPr algn="ctr" marL="512083" indent="-256041" lvl="1">
              <a:lnSpc>
                <a:spcPts val="3320"/>
              </a:lnSpc>
              <a:buFont typeface="Arial"/>
              <a:buChar char="•"/>
            </a:pPr>
            <a:r>
              <a:rPr lang="en-US" sz="2371">
                <a:solidFill>
                  <a:srgbClr val="303642"/>
                </a:solidFill>
                <a:latin typeface="Poppins"/>
                <a:ea typeface="Poppins"/>
                <a:cs typeface="Poppins"/>
                <a:sym typeface="Poppins"/>
              </a:rPr>
              <a:t>Menyediakan dataset terintegrasi yang dapat dimanfaatkan untuk analisis epidemiologi dan </a:t>
            </a:r>
            <a:r>
              <a:rPr lang="en-US" sz="2371" i="true">
                <a:solidFill>
                  <a:srgbClr val="303642"/>
                </a:solidFill>
                <a:latin typeface="Poppins Italics"/>
                <a:ea typeface="Poppins Italics"/>
                <a:cs typeface="Poppins Italics"/>
                <a:sym typeface="Poppins Italics"/>
              </a:rPr>
              <a:t>public health</a:t>
            </a:r>
            <a:r>
              <a:rPr lang="en-US" sz="2371">
                <a:solidFill>
                  <a:srgbClr val="303642"/>
                </a:solidFill>
                <a:latin typeface="Poppins"/>
                <a:ea typeface="Poppins"/>
                <a:cs typeface="Poppins"/>
                <a:sym typeface="Poppins"/>
              </a:rPr>
              <a:t>.  </a:t>
            </a:r>
          </a:p>
          <a:p>
            <a:pPr algn="ctr" marL="512083" indent="-256041" lvl="1">
              <a:lnSpc>
                <a:spcPts val="3320"/>
              </a:lnSpc>
              <a:buFont typeface="Arial"/>
              <a:buChar char="•"/>
            </a:pPr>
            <a:r>
              <a:rPr lang="en-US" sz="2371">
                <a:solidFill>
                  <a:srgbClr val="303642"/>
                </a:solidFill>
                <a:latin typeface="Poppins"/>
                <a:ea typeface="Poppins"/>
                <a:cs typeface="Poppins"/>
                <a:sym typeface="Poppins"/>
              </a:rPr>
              <a:t>Memberikan dasar untuk rekomendasi pengendalian DBD berdasarkan pola iklim dan kepadatan penduduk. </a:t>
            </a:r>
          </a:p>
          <a:p>
            <a:pPr algn="ctr">
              <a:lnSpc>
                <a:spcPts val="3320"/>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633081" y="1346863"/>
            <a:ext cx="15021838" cy="7593274"/>
            <a:chOff x="0" y="0"/>
            <a:chExt cx="3956369" cy="1999875"/>
          </a:xfrm>
        </p:grpSpPr>
        <p:sp>
          <p:nvSpPr>
            <p:cNvPr name="Freeform 4" id="4"/>
            <p:cNvSpPr/>
            <p:nvPr/>
          </p:nvSpPr>
          <p:spPr>
            <a:xfrm flipH="false" flipV="false" rot="0">
              <a:off x="0" y="0"/>
              <a:ext cx="3956369" cy="1999874"/>
            </a:xfrm>
            <a:custGeom>
              <a:avLst/>
              <a:gdLst/>
              <a:ahLst/>
              <a:cxnLst/>
              <a:rect r="r" b="b" t="t" l="l"/>
              <a:pathLst>
                <a:path h="1999874" w="3956369">
                  <a:moveTo>
                    <a:pt x="0" y="0"/>
                  </a:moveTo>
                  <a:lnTo>
                    <a:pt x="3956369" y="0"/>
                  </a:lnTo>
                  <a:lnTo>
                    <a:pt x="3956369" y="1999874"/>
                  </a:lnTo>
                  <a:lnTo>
                    <a:pt x="0" y="1999874"/>
                  </a:lnTo>
                  <a:close/>
                </a:path>
              </a:pathLst>
            </a:custGeom>
            <a:solidFill>
              <a:srgbClr val="004AAD"/>
            </a:solidFill>
          </p:spPr>
        </p:sp>
        <p:sp>
          <p:nvSpPr>
            <p:cNvPr name="TextBox 5" id="5"/>
            <p:cNvSpPr txBox="true"/>
            <p:nvPr/>
          </p:nvSpPr>
          <p:spPr>
            <a:xfrm>
              <a:off x="0" y="-47625"/>
              <a:ext cx="3956369" cy="2047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565981" y="4029075"/>
            <a:ext cx="9156038" cy="2105025"/>
          </a:xfrm>
          <a:prstGeom prst="rect">
            <a:avLst/>
          </a:prstGeom>
        </p:spPr>
        <p:txBody>
          <a:bodyPr anchor="t" rtlCol="false" tIns="0" lIns="0" bIns="0" rIns="0">
            <a:spAutoFit/>
          </a:bodyPr>
          <a:lstStyle/>
          <a:p>
            <a:pPr algn="ctr">
              <a:lnSpc>
                <a:spcPts val="8400"/>
              </a:lnSpc>
            </a:pPr>
            <a:r>
              <a:rPr lang="en-US" b="true" sz="6000">
                <a:solidFill>
                  <a:srgbClr val="FFFFFF"/>
                </a:solidFill>
                <a:latin typeface="League Spartan"/>
                <a:ea typeface="League Spartan"/>
                <a:cs typeface="League Spartan"/>
                <a:sym typeface="League Spartan"/>
              </a:rPr>
              <a:t>METODOLOGI PENELITIAN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28700" y="8997950"/>
            <a:ext cx="2514600" cy="260350"/>
            <a:chOff x="0" y="0"/>
            <a:chExt cx="662281" cy="68570"/>
          </a:xfrm>
        </p:grpSpPr>
        <p:sp>
          <p:nvSpPr>
            <p:cNvPr name="Freeform 4" id="4"/>
            <p:cNvSpPr/>
            <p:nvPr/>
          </p:nvSpPr>
          <p:spPr>
            <a:xfrm flipH="false" flipV="false" rot="0">
              <a:off x="0" y="0"/>
              <a:ext cx="662281" cy="68570"/>
            </a:xfrm>
            <a:custGeom>
              <a:avLst/>
              <a:gdLst/>
              <a:ahLst/>
              <a:cxnLst/>
              <a:rect r="r" b="b" t="t" l="l"/>
              <a:pathLst>
                <a:path h="68570" w="662281">
                  <a:moveTo>
                    <a:pt x="0" y="0"/>
                  </a:moveTo>
                  <a:lnTo>
                    <a:pt x="662281" y="0"/>
                  </a:lnTo>
                  <a:lnTo>
                    <a:pt x="662281" y="68570"/>
                  </a:lnTo>
                  <a:lnTo>
                    <a:pt x="0" y="68570"/>
                  </a:lnTo>
                  <a:close/>
                </a:path>
              </a:pathLst>
            </a:custGeom>
            <a:solidFill>
              <a:srgbClr val="004AAD"/>
            </a:solidFill>
          </p:spPr>
        </p:sp>
        <p:sp>
          <p:nvSpPr>
            <p:cNvPr name="TextBox 5" id="5"/>
            <p:cNvSpPr txBox="true"/>
            <p:nvPr/>
          </p:nvSpPr>
          <p:spPr>
            <a:xfrm>
              <a:off x="0" y="-47625"/>
              <a:ext cx="662281" cy="11619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28700" y="1681184"/>
            <a:ext cx="4243380" cy="912915"/>
          </a:xfrm>
          <a:prstGeom prst="rect">
            <a:avLst/>
          </a:prstGeom>
        </p:spPr>
        <p:txBody>
          <a:bodyPr anchor="t" rtlCol="false" tIns="0" lIns="0" bIns="0" rIns="0">
            <a:spAutoFit/>
          </a:bodyPr>
          <a:lstStyle/>
          <a:p>
            <a:pPr algn="l">
              <a:lnSpc>
                <a:spcPts val="7431"/>
              </a:lnSpc>
            </a:pPr>
            <a:r>
              <a:rPr lang="en-US" b="true" sz="5308">
                <a:solidFill>
                  <a:srgbClr val="004AAD"/>
                </a:solidFill>
                <a:latin typeface="League Spartan"/>
                <a:ea typeface="League Spartan"/>
                <a:cs typeface="League Spartan"/>
                <a:sym typeface="League Spartan"/>
              </a:rPr>
              <a:t>PENELITIAN</a:t>
            </a:r>
          </a:p>
        </p:txBody>
      </p:sp>
      <p:sp>
        <p:nvSpPr>
          <p:cNvPr name="TextBox 7" id="7"/>
          <p:cNvSpPr txBox="true"/>
          <p:nvPr/>
        </p:nvSpPr>
        <p:spPr>
          <a:xfrm rot="0">
            <a:off x="1028700" y="914400"/>
            <a:ext cx="4842085" cy="897853"/>
          </a:xfrm>
          <a:prstGeom prst="rect">
            <a:avLst/>
          </a:prstGeom>
        </p:spPr>
        <p:txBody>
          <a:bodyPr anchor="t" rtlCol="false" tIns="0" lIns="0" bIns="0" rIns="0">
            <a:spAutoFit/>
          </a:bodyPr>
          <a:lstStyle/>
          <a:p>
            <a:pPr algn="l">
              <a:lnSpc>
                <a:spcPts val="7212"/>
              </a:lnSpc>
            </a:pPr>
            <a:r>
              <a:rPr lang="en-US" sz="5151">
                <a:solidFill>
                  <a:srgbClr val="000000"/>
                </a:solidFill>
                <a:latin typeface="Roboto"/>
                <a:ea typeface="Roboto"/>
                <a:cs typeface="Roboto"/>
                <a:sym typeface="Roboto"/>
              </a:rPr>
              <a:t>METODOLOGI</a:t>
            </a:r>
          </a:p>
        </p:txBody>
      </p:sp>
      <p:sp>
        <p:nvSpPr>
          <p:cNvPr name="TextBox 8" id="8"/>
          <p:cNvSpPr txBox="true"/>
          <p:nvPr/>
        </p:nvSpPr>
        <p:spPr>
          <a:xfrm rot="0">
            <a:off x="1028700" y="2911500"/>
            <a:ext cx="16230600" cy="2232000"/>
          </a:xfrm>
          <a:prstGeom prst="rect">
            <a:avLst/>
          </a:prstGeom>
        </p:spPr>
        <p:txBody>
          <a:bodyPr anchor="t" rtlCol="false" tIns="0" lIns="0" bIns="0" rIns="0">
            <a:spAutoFit/>
          </a:bodyPr>
          <a:lstStyle/>
          <a:p>
            <a:pPr algn="l">
              <a:lnSpc>
                <a:spcPts val="2976"/>
              </a:lnSpc>
            </a:pPr>
            <a:r>
              <a:rPr lang="en-US" sz="2125" b="true">
                <a:solidFill>
                  <a:srgbClr val="000000"/>
                </a:solidFill>
                <a:latin typeface="Poppins Bold"/>
                <a:ea typeface="Poppins Bold"/>
                <a:cs typeface="Poppins Bold"/>
                <a:sym typeface="Poppins Bold"/>
              </a:rPr>
              <a:t>Sumber Data :</a:t>
            </a:r>
          </a:p>
          <a:p>
            <a:pPr algn="l">
              <a:lnSpc>
                <a:spcPts val="2976"/>
              </a:lnSpc>
              <a:spcBef>
                <a:spcPct val="0"/>
              </a:spcBef>
            </a:pPr>
            <a:r>
              <a:rPr lang="en-US" sz="2125">
                <a:solidFill>
                  <a:srgbClr val="000000"/>
                </a:solidFill>
                <a:latin typeface="Poppins"/>
                <a:ea typeface="Poppins"/>
                <a:cs typeface="Poppins"/>
                <a:sym typeface="Poppins"/>
              </a:rPr>
              <a:t>Data iklim yang digunakan dalam analisis bersumber dari Kaggle, yaitu dataset Indonesia Climate, berisi informasi iklim per provinsi Indonesia, yang terdiri dari tiga file csv, yaitu  </a:t>
            </a:r>
            <a:r>
              <a:rPr lang="en-US" sz="2125" i="true">
                <a:solidFill>
                  <a:srgbClr val="000000"/>
                </a:solidFill>
                <a:latin typeface="Poppins Italics"/>
                <a:ea typeface="Poppins Italics"/>
                <a:cs typeface="Poppins Italics"/>
                <a:sym typeface="Poppins Italics"/>
              </a:rPr>
              <a:t>climate_data, station_detail.csv</a:t>
            </a:r>
            <a:r>
              <a:rPr lang="en-US" sz="2125">
                <a:solidFill>
                  <a:srgbClr val="000000"/>
                </a:solidFill>
                <a:latin typeface="Poppins"/>
                <a:ea typeface="Poppins"/>
                <a:cs typeface="Poppins"/>
                <a:sym typeface="Poppins"/>
              </a:rPr>
              <a:t>, dan  </a:t>
            </a:r>
            <a:r>
              <a:rPr lang="en-US" sz="2125" i="true">
                <a:solidFill>
                  <a:srgbClr val="000000"/>
                </a:solidFill>
                <a:latin typeface="Poppins Italics"/>
                <a:ea typeface="Poppins Italics"/>
                <a:cs typeface="Poppins Italics"/>
                <a:sym typeface="Poppins Italics"/>
              </a:rPr>
              <a:t>province_detail.csv</a:t>
            </a:r>
            <a:r>
              <a:rPr lang="en-US" sz="2125">
                <a:solidFill>
                  <a:srgbClr val="000000"/>
                </a:solidFill>
                <a:latin typeface="Poppins"/>
                <a:ea typeface="Poppins"/>
                <a:cs typeface="Poppins"/>
                <a:sym typeface="Poppins"/>
              </a:rPr>
              <a:t>.  Data  kepadatan   penduduk  yang  digunakan dalam laporan ini diambil dari Badan Pusat  Statistik (BPS). Data  mengenai kasus DBD per provinsi diperoleh dari laman resmi Kementerian Kesehatan Republik Indonesia melalui   kategori Profil Kesehatan.</a:t>
            </a:r>
          </a:p>
        </p:txBody>
      </p:sp>
      <p:sp>
        <p:nvSpPr>
          <p:cNvPr name="TextBox 9" id="9"/>
          <p:cNvSpPr txBox="true"/>
          <p:nvPr/>
        </p:nvSpPr>
        <p:spPr>
          <a:xfrm rot="0">
            <a:off x="1028700" y="5457825"/>
            <a:ext cx="16230600" cy="2603475"/>
          </a:xfrm>
          <a:prstGeom prst="rect">
            <a:avLst/>
          </a:prstGeom>
        </p:spPr>
        <p:txBody>
          <a:bodyPr anchor="t" rtlCol="false" tIns="0" lIns="0" bIns="0" rIns="0">
            <a:spAutoFit/>
          </a:bodyPr>
          <a:lstStyle/>
          <a:p>
            <a:pPr algn="l">
              <a:lnSpc>
                <a:spcPts val="2976"/>
              </a:lnSpc>
            </a:pPr>
            <a:r>
              <a:rPr lang="en-US" sz="2125" b="true">
                <a:solidFill>
                  <a:srgbClr val="000000"/>
                </a:solidFill>
                <a:latin typeface="Poppins Bold"/>
                <a:ea typeface="Poppins Bold"/>
                <a:cs typeface="Poppins Bold"/>
                <a:sym typeface="Poppins Bold"/>
              </a:rPr>
              <a:t>TEKNIK PENGAMBILAN DATA:</a:t>
            </a:r>
          </a:p>
          <a:p>
            <a:pPr algn="l">
              <a:lnSpc>
                <a:spcPts val="2976"/>
              </a:lnSpc>
            </a:pPr>
            <a:r>
              <a:rPr lang="en-US" sz="2125">
                <a:solidFill>
                  <a:srgbClr val="000000"/>
                </a:solidFill>
                <a:latin typeface="Poppins"/>
                <a:ea typeface="Poppins"/>
                <a:cs typeface="Poppins"/>
                <a:sym typeface="Poppins"/>
              </a:rPr>
              <a:t> Dataset Kasus  Demam   Berdarah  Dengue (DBD), data  diambil   dari   dokumen   Profil  Kesehatan Indonesia  tahun  2019 dan  tahun  2020 yang  diterbitkan  oleh Kementerian Kesehatan ( Kemenkes )   sebagai   Laporan   Tahunan . Data  kasus  DBD per  provinsi   berbentuk   dokumen   dalam  format PDF.  Untuk  Dataset Iklim Indonesia, data  diunduh   langsung   dalam   bentuk  CSV  dari  platform Kaggle .  U ntuk  Dataset  Kepadatan   Penduduk , data  diakses   dari   tabel   statistik  di situs  resmi  Badan Pusat  Statistik  (BPS). </a:t>
            </a:r>
          </a:p>
          <a:p>
            <a:pPr algn="l">
              <a:lnSpc>
                <a:spcPts val="2976"/>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DAG43bQpYlA</dc:identifier>
  <dcterms:modified xsi:type="dcterms:W3CDTF">2011-08-01T06:04:30Z</dcterms:modified>
  <cp:revision>1</cp:revision>
  <dc:title>projek akhir data wr</dc:title>
</cp:coreProperties>
</file>

<file path=docProps/thumbnail.jpeg>
</file>